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467" r:id="rId2"/>
    <p:sldId id="471" r:id="rId3"/>
    <p:sldId id="534" r:id="rId4"/>
    <p:sldId id="473" r:id="rId5"/>
    <p:sldId id="468" r:id="rId6"/>
    <p:sldId id="469" r:id="rId7"/>
    <p:sldId id="528" r:id="rId8"/>
    <p:sldId id="529" r:id="rId9"/>
    <p:sldId id="530" r:id="rId10"/>
    <p:sldId id="436" r:id="rId11"/>
    <p:sldId id="437" r:id="rId12"/>
    <p:sldId id="531" r:id="rId13"/>
    <p:sldId id="532" r:id="rId14"/>
    <p:sldId id="533" r:id="rId15"/>
    <p:sldId id="476" r:id="rId16"/>
    <p:sldId id="535" r:id="rId17"/>
    <p:sldId id="477" r:id="rId18"/>
    <p:sldId id="482" r:id="rId19"/>
    <p:sldId id="536" r:id="rId20"/>
    <p:sldId id="495" r:id="rId21"/>
    <p:sldId id="478" r:id="rId22"/>
    <p:sldId id="479" r:id="rId23"/>
    <p:sldId id="483" r:id="rId24"/>
    <p:sldId id="474" r:id="rId25"/>
    <p:sldId id="537" r:id="rId26"/>
    <p:sldId id="481" r:id="rId27"/>
    <p:sldId id="538" r:id="rId28"/>
    <p:sldId id="485" r:id="rId29"/>
    <p:sldId id="539" r:id="rId30"/>
    <p:sldId id="496" r:id="rId31"/>
    <p:sldId id="470" r:id="rId32"/>
    <p:sldId id="490" r:id="rId33"/>
    <p:sldId id="540" r:id="rId34"/>
    <p:sldId id="497" r:id="rId35"/>
    <p:sldId id="486" r:id="rId36"/>
    <p:sldId id="487" r:id="rId37"/>
    <p:sldId id="527" r:id="rId38"/>
    <p:sldId id="491" r:id="rId39"/>
    <p:sldId id="492" r:id="rId40"/>
    <p:sldId id="494" r:id="rId41"/>
    <p:sldId id="493" r:id="rId42"/>
    <p:sldId id="526" r:id="rId43"/>
    <p:sldId id="484" r:id="rId44"/>
    <p:sldId id="498" r:id="rId45"/>
    <p:sldId id="256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000"/>
    <a:srgbClr val="050000"/>
    <a:srgbClr val="040000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6395" autoAdjust="0"/>
  </p:normalViewPr>
  <p:slideViewPr>
    <p:cSldViewPr>
      <p:cViewPr>
        <p:scale>
          <a:sx n="66" d="100"/>
          <a:sy n="66" d="100"/>
        </p:scale>
        <p:origin x="2526" y="1068"/>
      </p:cViewPr>
      <p:guideLst>
        <p:guide orient="horz" pos="2688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6E516F-D30B-4B72-8E6A-08606652C4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51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11E83-4FE4-4A11-87F7-C9321F1D4830}" type="slidenum">
              <a:rPr lang="en-US"/>
              <a:pPr/>
              <a:t>22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2EBE6-D9E7-4C53-A5AF-140EE1A10EC8}" type="slidenum">
              <a:rPr lang="en-US"/>
              <a:pPr/>
              <a:t>41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Voh</a:t>
            </a:r>
            <a:r>
              <a:rPr lang="en-US" dirty="0"/>
              <a:t> conditions:</a:t>
            </a:r>
          </a:p>
          <a:p>
            <a:r>
              <a:rPr lang="en-US" dirty="0" err="1"/>
              <a:t>Ioh</a:t>
            </a:r>
            <a:r>
              <a:rPr lang="en-US" dirty="0"/>
              <a:t> = -20uA represents fairly normal conditions of sourcing current and results in a </a:t>
            </a:r>
            <a:r>
              <a:rPr lang="en-US" dirty="0" err="1"/>
              <a:t>Voh</a:t>
            </a:r>
            <a:r>
              <a:rPr lang="en-US" dirty="0"/>
              <a:t> of approximately Vcc-0.10</a:t>
            </a:r>
          </a:p>
          <a:p>
            <a:r>
              <a:rPr lang="en-US" dirty="0" err="1"/>
              <a:t>Ioh</a:t>
            </a:r>
            <a:r>
              <a:rPr lang="en-US" dirty="0"/>
              <a:t> - -5.2mA represents high loading (TTL?) and we see a subsequent drop in the guaranteed </a:t>
            </a:r>
            <a:r>
              <a:rPr lang="en-US" dirty="0" err="1"/>
              <a:t>Voh</a:t>
            </a:r>
            <a:r>
              <a:rPr lang="en-US" dirty="0"/>
              <a:t> value</a:t>
            </a:r>
          </a:p>
          <a:p>
            <a:endParaRPr lang="en-US" dirty="0"/>
          </a:p>
          <a:p>
            <a:r>
              <a:rPr lang="en-US" dirty="0"/>
              <a:t>Similarly for Vol</a:t>
            </a:r>
          </a:p>
          <a:p>
            <a:r>
              <a:rPr lang="en-US" dirty="0" err="1"/>
              <a:t>Iol</a:t>
            </a:r>
            <a:r>
              <a:rPr lang="en-US" dirty="0"/>
              <a:t> of 20uA results in max Vol of 0.1V (</a:t>
            </a:r>
            <a:r>
              <a:rPr lang="en-US" dirty="0" err="1"/>
              <a:t>Gnd</a:t>
            </a:r>
            <a:r>
              <a:rPr lang="en-US" dirty="0"/>
              <a:t> + 0.1)</a:t>
            </a:r>
          </a:p>
          <a:p>
            <a:r>
              <a:rPr lang="en-US" dirty="0" err="1"/>
              <a:t>Iol</a:t>
            </a:r>
            <a:r>
              <a:rPr lang="en-US" dirty="0"/>
              <a:t> of 5.2mA results in max Vol of 0.33V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AD18-C6D3-4F76-92DB-56943AC4754B}" type="slidenum">
              <a:rPr lang="en-US"/>
              <a:pPr/>
              <a:t>42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877A8-5175-4CF7-B570-4F4EEEABEA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B14D3-CA6E-4A3F-8D90-17A8F872C7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61685-A3B4-4920-9609-3A14EE7065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DB023-E50F-4960-A2D6-52B52BEA02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66CF1-3522-46B6-BAE4-9459BFC684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4DD47-4A15-4252-9792-1499BF3447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F5CCF-2D6D-4026-A650-8A2BE7F86A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4823F-0E2B-4AFE-9070-1606D6732A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BD60D-7EF7-42BD-A566-43F06D91F4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48B4D-DCCE-4568-9102-F643E760D8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42C2-7598-49F3-99C3-7A099FFD15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7951CD02-F009-4344-95C4-7C51448397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Lecture 7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05800" cy="4114800"/>
          </a:xfrm>
        </p:spPr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  <a:p>
            <a:pPr lvl="1"/>
            <a:r>
              <a:rPr lang="en-US" dirty="0"/>
              <a:t>The Real World of IC Logic</a:t>
            </a:r>
          </a:p>
          <a:p>
            <a:pPr lvl="2"/>
            <a:r>
              <a:rPr lang="en-US" dirty="0"/>
              <a:t>IC Packages</a:t>
            </a:r>
          </a:p>
          <a:p>
            <a:pPr lvl="2"/>
            <a:r>
              <a:rPr lang="en-US" dirty="0"/>
              <a:t>IC Logic Families</a:t>
            </a:r>
          </a:p>
          <a:p>
            <a:pPr lvl="2"/>
            <a:r>
              <a:rPr lang="en-US" dirty="0"/>
              <a:t>Key IC Parameters</a:t>
            </a:r>
          </a:p>
          <a:p>
            <a:pPr lvl="2"/>
            <a:r>
              <a:rPr lang="en-US" dirty="0"/>
              <a:t>CMOS IC Datasheets</a:t>
            </a:r>
          </a:p>
          <a:p>
            <a:pPr lvl="2"/>
            <a:r>
              <a:rPr lang="en-US" dirty="0"/>
              <a:t>Detailed Schematics using 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Sandige\3\tiff\004.tif"/>
          <p:cNvPicPr>
            <a:picLocks noChangeAspect="1" noChangeArrowheads="1"/>
          </p:cNvPicPr>
          <p:nvPr/>
        </p:nvPicPr>
        <p:blipFill>
          <a:blip r:embed="rId2"/>
          <a:srcRect b="10878"/>
          <a:stretch>
            <a:fillRect/>
          </a:stretch>
        </p:blipFill>
        <p:spPr bwMode="auto">
          <a:xfrm>
            <a:off x="381000" y="1447800"/>
            <a:ext cx="5334000" cy="3648075"/>
          </a:xfrm>
          <a:prstGeom prst="rect">
            <a:avLst/>
          </a:prstGeom>
          <a:noFill/>
        </p:spPr>
      </p:pic>
      <p:sp>
        <p:nvSpPr>
          <p:cNvPr id="28467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/>
          <a:lstStyle/>
          <a:p>
            <a:r>
              <a:rPr lang="en-US" dirty="0"/>
              <a:t>DIP (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In-Line Package</a:t>
            </a:r>
            <a:r>
              <a:rPr lang="en-US" dirty="0"/>
              <a:t>) Details</a:t>
            </a:r>
          </a:p>
        </p:txBody>
      </p:sp>
      <p:pic>
        <p:nvPicPr>
          <p:cNvPr id="284676" name="Picture 4" descr="C:\jobs\Marries\CH11\tif\AACFLWW0.tif"/>
          <p:cNvPicPr>
            <a:picLocks noChangeAspect="1" noChangeArrowheads="1"/>
          </p:cNvPicPr>
          <p:nvPr/>
        </p:nvPicPr>
        <p:blipFill>
          <a:blip r:embed="rId3"/>
          <a:srcRect r="52370" b="54158"/>
          <a:stretch>
            <a:fillRect/>
          </a:stretch>
        </p:blipFill>
        <p:spPr bwMode="auto">
          <a:xfrm>
            <a:off x="5638800" y="3255963"/>
            <a:ext cx="3429000" cy="2916237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823F-0E2B-4AFE-9070-1606D6732A0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:\Sandige\3\tiff\005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95400"/>
            <a:ext cx="7340600" cy="5257800"/>
          </a:xfrm>
          <a:prstGeom prst="rect">
            <a:avLst/>
          </a:prstGeom>
          <a:noFill/>
        </p:spPr>
      </p:pic>
      <p:sp>
        <p:nvSpPr>
          <p:cNvPr id="2856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Additional IC Package Types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823F-0E2B-4AFE-9070-1606D6732A0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762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dual-in-line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90600" y="1143000"/>
            <a:ext cx="2286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81400" y="1069033"/>
            <a:ext cx="2286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13576" y="1143000"/>
            <a:ext cx="2286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24000" y="3910584"/>
            <a:ext cx="2286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29200" y="3910584"/>
            <a:ext cx="2286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00400" y="645467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37860" y="721667"/>
            <a:ext cx="268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surface-mounting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1102" y="3461927"/>
            <a:ext cx="347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Plastic leaded chip carrier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29202" y="3461927"/>
            <a:ext cx="347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 grid array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Mount </a:t>
            </a:r>
            <a:r>
              <a:rPr lang="en-US" dirty="0" smtClean="0"/>
              <a:t>(SMT) PCB Assembly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823F-0E2B-4AFE-9070-1606D6732A0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IMG_14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64268"/>
            <a:ext cx="2558242" cy="3424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006" y="5269468"/>
            <a:ext cx="200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Solder paste stencil</a:t>
            </a:r>
            <a:endParaRPr lang="en-US" sz="1800" dirty="0">
              <a:latin typeface="+mn-lt"/>
            </a:endParaRPr>
          </a:p>
        </p:txBody>
      </p:sp>
      <p:pic>
        <p:nvPicPr>
          <p:cNvPr id="7" name="Picture 6" descr="IMG_14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40468"/>
            <a:ext cx="2558242" cy="3424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918" y="5269468"/>
            <a:ext cx="236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SMT placement system</a:t>
            </a:r>
            <a:endParaRPr lang="en-US" sz="1800" dirty="0">
              <a:latin typeface="+mn-lt"/>
            </a:endParaRPr>
          </a:p>
        </p:txBody>
      </p:sp>
      <p:pic>
        <p:nvPicPr>
          <p:cNvPr id="9" name="Picture 8" descr="IMG_14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84" y="1840468"/>
            <a:ext cx="3431078" cy="3431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4600" y="5269468"/>
            <a:ext cx="196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Component feeder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13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823F-0E2B-4AFE-9070-1606D6732A0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 descr="IMG_14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9068"/>
            <a:ext cx="3431078" cy="3431078"/>
          </a:xfrm>
          <a:prstGeom prst="rect">
            <a:avLst/>
          </a:prstGeom>
        </p:spPr>
      </p:pic>
      <p:pic>
        <p:nvPicPr>
          <p:cNvPr id="5" name="Picture 4" descr="IMG_14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92868"/>
            <a:ext cx="3431078" cy="3431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169" y="5498068"/>
            <a:ext cx="253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SMT components on reel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542186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SMT components in inventory</a:t>
            </a:r>
            <a:endParaRPr lang="en-US" sz="1800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3267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Mount </a:t>
            </a:r>
            <a:r>
              <a:rPr lang="en-US" kern="0" dirty="0" smtClean="0"/>
              <a:t>(SMT) </a:t>
            </a:r>
            <a:r>
              <a:rPr lang="en-US" dirty="0"/>
              <a:t>Components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907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823F-0E2B-4AFE-9070-1606D6732A0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3460750" cy="265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6130" y="4724400"/>
            <a:ext cx="134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Reflow oven</a:t>
            </a:r>
            <a:endParaRPr lang="en-US" sz="1800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52400" y="7892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Mount </a:t>
            </a:r>
            <a:r>
              <a:rPr lang="en-US" kern="0" dirty="0" smtClean="0"/>
              <a:t>(SMT) </a:t>
            </a:r>
            <a:r>
              <a:rPr lang="en-US" dirty="0"/>
              <a:t>Assembly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200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86800" cy="5562600"/>
          </a:xfr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IC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839200" cy="4114800"/>
          </a:xfrm>
        </p:spPr>
        <p:txBody>
          <a:bodyPr/>
          <a:lstStyle/>
          <a:p>
            <a:r>
              <a:rPr lang="en-US" sz="2800" dirty="0" err="1"/>
              <a:t>Vcc</a:t>
            </a:r>
            <a:r>
              <a:rPr lang="en-US" sz="2800" dirty="0"/>
              <a:t> (Power Supply Voltage)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 Levels</a:t>
            </a:r>
          </a:p>
          <a:p>
            <a:pPr lvl="1"/>
            <a:r>
              <a:rPr lang="en-US" sz="2400" dirty="0"/>
              <a:t>V</a:t>
            </a:r>
            <a:r>
              <a:rPr lang="en-US" sz="2400" baseline="-25000" dirty="0"/>
              <a:t>IH</a:t>
            </a:r>
            <a:r>
              <a:rPr lang="en-US" sz="2400" dirty="0"/>
              <a:t>, V</a:t>
            </a:r>
            <a:r>
              <a:rPr lang="en-US" sz="2400" baseline="-25000" dirty="0"/>
              <a:t>IL</a:t>
            </a:r>
            <a:r>
              <a:rPr lang="en-US" sz="2400" dirty="0"/>
              <a:t>, V</a:t>
            </a:r>
            <a:r>
              <a:rPr lang="en-US" sz="2400" baseline="-25000" dirty="0"/>
              <a:t>OH</a:t>
            </a:r>
            <a:r>
              <a:rPr lang="en-US" sz="2400" dirty="0"/>
              <a:t>, V</a:t>
            </a:r>
            <a:r>
              <a:rPr lang="en-US" sz="2400" baseline="-25000" dirty="0"/>
              <a:t>OL</a:t>
            </a:r>
          </a:p>
          <a:p>
            <a:pPr lvl="1"/>
            <a:r>
              <a:rPr lang="en-US" sz="2400" dirty="0"/>
              <a:t>Noise Margin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Delay </a:t>
            </a:r>
            <a:r>
              <a:rPr lang="en-US" sz="2800" dirty="0"/>
              <a:t>(</a:t>
            </a:r>
            <a:r>
              <a:rPr lang="en-US" sz="2800" dirty="0" err="1"/>
              <a:t>t</a:t>
            </a:r>
            <a:r>
              <a:rPr lang="en-US" sz="2800" baseline="-25000" dirty="0" err="1"/>
              <a:t>pd</a:t>
            </a:r>
            <a:r>
              <a:rPr lang="en-US" sz="2800" dirty="0"/>
              <a:t>)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Rise/Fall Times </a:t>
            </a:r>
            <a:r>
              <a:rPr lang="en-US" sz="2800" dirty="0"/>
              <a:t>(</a:t>
            </a:r>
            <a:r>
              <a:rPr lang="en-US" sz="2800" dirty="0" err="1"/>
              <a:t>T</a:t>
            </a:r>
            <a:r>
              <a:rPr lang="en-US" sz="2800" baseline="-25000" dirty="0" err="1"/>
              <a:t>r</a:t>
            </a:r>
            <a:r>
              <a:rPr lang="en-US" sz="2800" dirty="0"/>
              <a:t>, </a:t>
            </a:r>
            <a:r>
              <a:rPr lang="en-US" sz="2800" dirty="0" err="1"/>
              <a:t>T</a:t>
            </a:r>
            <a:r>
              <a:rPr lang="en-US" sz="2800" baseline="-25000" dirty="0" err="1"/>
              <a:t>f</a:t>
            </a:r>
            <a:r>
              <a:rPr lang="en-US" sz="2800" dirty="0"/>
              <a:t>)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Dissipation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Fan-Out</a:t>
            </a:r>
          </a:p>
          <a:p>
            <a:endParaRPr lang="en-US" sz="2800" dirty="0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IC Parameters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839200" cy="4114800"/>
          </a:xfrm>
        </p:spPr>
        <p:txBody>
          <a:bodyPr/>
          <a:lstStyle/>
          <a:p>
            <a:r>
              <a:rPr lang="en-US" sz="2800" dirty="0"/>
              <a:t>Common across a logic family (e.g. 5V for all HC parts)</a:t>
            </a:r>
          </a:p>
          <a:p>
            <a:r>
              <a:rPr lang="en-US" sz="2800" dirty="0" err="1"/>
              <a:t>Vcc</a:t>
            </a:r>
            <a:r>
              <a:rPr lang="en-US" sz="2800" dirty="0"/>
              <a:t> and </a:t>
            </a:r>
            <a:r>
              <a:rPr lang="en-US" sz="2800" dirty="0" err="1"/>
              <a:t>Gnd</a:t>
            </a:r>
            <a:r>
              <a:rPr lang="en-US" sz="2800" dirty="0"/>
              <a:t> commonly called “power supply rails</a:t>
            </a:r>
            <a:r>
              <a:rPr lang="en-US" sz="2800" dirty="0" smtClean="0"/>
              <a:t>”</a:t>
            </a:r>
          </a:p>
          <a:p>
            <a:pPr lvl="1"/>
            <a:r>
              <a:rPr lang="en-US" sz="2400" dirty="0" smtClean="0"/>
              <a:t>Sometimes </a:t>
            </a:r>
            <a:r>
              <a:rPr lang="en-US" sz="2400" dirty="0" err="1" smtClean="0"/>
              <a:t>Vdd</a:t>
            </a:r>
            <a:r>
              <a:rPr lang="en-US" sz="2400" dirty="0" smtClean="0"/>
              <a:t> and </a:t>
            </a:r>
            <a:r>
              <a:rPr lang="en-US" sz="2400" dirty="0" err="1" smtClean="0"/>
              <a:t>Vss</a:t>
            </a:r>
            <a:r>
              <a:rPr lang="en-US" sz="2400" dirty="0" smtClean="0"/>
              <a:t> for CMOS devices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Vcc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Power Supply Voltage</a:t>
            </a:r>
          </a:p>
        </p:txBody>
      </p:sp>
      <p:grpSp>
        <p:nvGrpSpPr>
          <p:cNvPr id="345109" name="Group 21"/>
          <p:cNvGrpSpPr>
            <a:grpSpLocks/>
          </p:cNvGrpSpPr>
          <p:nvPr/>
        </p:nvGrpSpPr>
        <p:grpSpPr bwMode="auto">
          <a:xfrm>
            <a:off x="2133600" y="3200400"/>
            <a:ext cx="4559300" cy="3505200"/>
            <a:chOff x="90" y="2374"/>
            <a:chExt cx="2358" cy="1968"/>
          </a:xfrm>
        </p:grpSpPr>
        <p:pic>
          <p:nvPicPr>
            <p:cNvPr id="345092" name="Picture 4" descr="C:\jobs\Marries\CH11\tif\AACFLWW0.tif"/>
            <p:cNvPicPr>
              <a:picLocks noChangeAspect="1" noChangeArrowheads="1"/>
            </p:cNvPicPr>
            <p:nvPr/>
          </p:nvPicPr>
          <p:blipFill>
            <a:blip r:embed="rId2"/>
            <a:srcRect r="52370" b="56879"/>
            <a:stretch>
              <a:fillRect/>
            </a:stretch>
          </p:blipFill>
          <p:spPr bwMode="auto">
            <a:xfrm>
              <a:off x="288" y="2614"/>
              <a:ext cx="2160" cy="1728"/>
            </a:xfrm>
            <a:prstGeom prst="rect">
              <a:avLst/>
            </a:prstGeom>
            <a:noFill/>
          </p:spPr>
        </p:pic>
        <p:sp>
          <p:nvSpPr>
            <p:cNvPr id="345093" name="Text Box 5"/>
            <p:cNvSpPr txBox="1">
              <a:spLocks noChangeArrowheads="1"/>
            </p:cNvSpPr>
            <p:nvPr/>
          </p:nvSpPr>
          <p:spPr bwMode="auto">
            <a:xfrm>
              <a:off x="90" y="2374"/>
              <a:ext cx="376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+5V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153400" cy="5105400"/>
          </a:xfrm>
          <a:solidFill>
            <a:srgbClr val="FFFF00"/>
          </a:solidFill>
        </p:spPr>
        <p:txBody>
          <a:bodyPr/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839200" cy="4114800"/>
          </a:xfrm>
        </p:spPr>
        <p:txBody>
          <a:bodyPr/>
          <a:lstStyle/>
          <a:p>
            <a:r>
              <a:rPr lang="en-US" sz="2800"/>
              <a:t>Common across a logic family (e.g. all HC parts)</a:t>
            </a:r>
          </a:p>
          <a:p>
            <a:r>
              <a:rPr lang="en-US" sz="2800"/>
              <a:t>V</a:t>
            </a:r>
            <a:r>
              <a:rPr lang="en-US" sz="2800" baseline="-25000"/>
              <a:t>IH</a:t>
            </a:r>
            <a:r>
              <a:rPr lang="en-US" sz="2800"/>
              <a:t>, V</a:t>
            </a:r>
            <a:r>
              <a:rPr lang="en-US" sz="2800" baseline="-25000"/>
              <a:t>IL</a:t>
            </a:r>
            <a:r>
              <a:rPr lang="en-US" sz="2800"/>
              <a:t>, V</a:t>
            </a:r>
            <a:r>
              <a:rPr lang="en-US" sz="2800" baseline="-25000"/>
              <a:t>OH</a:t>
            </a:r>
            <a:r>
              <a:rPr lang="en-US" sz="2800"/>
              <a:t>, V</a:t>
            </a:r>
            <a:r>
              <a:rPr lang="en-US" sz="2800" baseline="-25000"/>
              <a:t>OL</a:t>
            </a:r>
          </a:p>
          <a:p>
            <a:pPr lvl="1"/>
            <a:r>
              <a:rPr lang="en-US" sz="2400"/>
              <a:t>V</a:t>
            </a:r>
            <a:r>
              <a:rPr lang="en-US" sz="2400" baseline="-25000"/>
              <a:t>IH   </a:t>
            </a:r>
            <a:r>
              <a:rPr lang="en-US" sz="2400"/>
              <a:t>Minimum input voltage guaranteed to be recognized as H</a:t>
            </a:r>
          </a:p>
          <a:p>
            <a:pPr lvl="1"/>
            <a:r>
              <a:rPr lang="en-US" sz="2400"/>
              <a:t>V</a:t>
            </a:r>
            <a:r>
              <a:rPr lang="en-US" sz="2400" baseline="-25000"/>
              <a:t>IL   </a:t>
            </a:r>
            <a:r>
              <a:rPr lang="en-US" sz="2400"/>
              <a:t>Maximum input voltage guaranteed to be recognized as L</a:t>
            </a:r>
            <a:endParaRPr lang="en-US" sz="2400" baseline="-25000"/>
          </a:p>
          <a:p>
            <a:pPr lvl="1"/>
            <a:r>
              <a:rPr lang="en-US" sz="2400"/>
              <a:t>V</a:t>
            </a:r>
            <a:r>
              <a:rPr lang="en-US" sz="2400" baseline="-25000"/>
              <a:t>OH  </a:t>
            </a:r>
            <a:r>
              <a:rPr lang="en-US" sz="2400"/>
              <a:t>Minimum output voltage guaranteed produced for H</a:t>
            </a:r>
            <a:endParaRPr lang="en-US" sz="2400" baseline="-25000"/>
          </a:p>
          <a:p>
            <a:pPr lvl="1"/>
            <a:r>
              <a:rPr lang="en-US" sz="2400"/>
              <a:t>V</a:t>
            </a:r>
            <a:r>
              <a:rPr lang="en-US" sz="2400" baseline="-25000"/>
              <a:t>OL  </a:t>
            </a:r>
            <a:r>
              <a:rPr lang="en-US" sz="2400"/>
              <a:t>Maximum output voltage guaranteed produced for L</a:t>
            </a:r>
            <a:endParaRPr lang="en-US" sz="2400" baseline="-25000"/>
          </a:p>
          <a:p>
            <a:pPr lvl="1"/>
            <a:endParaRPr lang="en-US" sz="2400" baseline="-25000"/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Logic Levels</a:t>
            </a:r>
          </a:p>
        </p:txBody>
      </p:sp>
      <p:grpSp>
        <p:nvGrpSpPr>
          <p:cNvPr id="350212" name="Group 4"/>
          <p:cNvGrpSpPr>
            <a:grpSpLocks/>
          </p:cNvGrpSpPr>
          <p:nvPr/>
        </p:nvGrpSpPr>
        <p:grpSpPr bwMode="auto">
          <a:xfrm>
            <a:off x="247650" y="4191000"/>
            <a:ext cx="3257550" cy="2514600"/>
            <a:chOff x="5" y="2160"/>
            <a:chExt cx="2443" cy="1968"/>
          </a:xfrm>
        </p:grpSpPr>
        <p:pic>
          <p:nvPicPr>
            <p:cNvPr id="350213" name="Picture 5" descr="C:\jobs\Marries\CH11\tif\AACFLWW0.tif"/>
            <p:cNvPicPr>
              <a:picLocks noChangeAspect="1" noChangeArrowheads="1"/>
            </p:cNvPicPr>
            <p:nvPr/>
          </p:nvPicPr>
          <p:blipFill>
            <a:blip r:embed="rId2"/>
            <a:srcRect r="52370" b="56879"/>
            <a:stretch>
              <a:fillRect/>
            </a:stretch>
          </p:blipFill>
          <p:spPr bwMode="auto">
            <a:xfrm>
              <a:off x="288" y="2400"/>
              <a:ext cx="2160" cy="1728"/>
            </a:xfrm>
            <a:prstGeom prst="rect">
              <a:avLst/>
            </a:prstGeom>
            <a:noFill/>
          </p:spPr>
        </p:pic>
        <p:sp>
          <p:nvSpPr>
            <p:cNvPr id="350214" name="Text Box 6"/>
            <p:cNvSpPr txBox="1">
              <a:spLocks noChangeArrowheads="1"/>
            </p:cNvSpPr>
            <p:nvPr/>
          </p:nvSpPr>
          <p:spPr bwMode="auto">
            <a:xfrm>
              <a:off x="5" y="2160"/>
              <a:ext cx="547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+5V</a:t>
              </a:r>
            </a:p>
          </p:txBody>
        </p:sp>
      </p:grpSp>
      <p:sp>
        <p:nvSpPr>
          <p:cNvPr id="350226" name="Text Box 18"/>
          <p:cNvSpPr txBox="1">
            <a:spLocks noChangeArrowheads="1"/>
          </p:cNvSpPr>
          <p:nvPr/>
        </p:nvSpPr>
        <p:spPr bwMode="auto">
          <a:xfrm>
            <a:off x="4237038" y="4308475"/>
            <a:ext cx="2976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u="sng"/>
              <a:t>Typical CMOS Values</a:t>
            </a:r>
          </a:p>
        </p:txBody>
      </p:sp>
      <p:sp>
        <p:nvSpPr>
          <p:cNvPr id="350228" name="Rectangle 20"/>
          <p:cNvSpPr>
            <a:spLocks noChangeArrowheads="1"/>
          </p:cNvSpPr>
          <p:nvPr/>
        </p:nvSpPr>
        <p:spPr bwMode="auto">
          <a:xfrm>
            <a:off x="4038600" y="4757738"/>
            <a:ext cx="373380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/>
              <a:t>V</a:t>
            </a:r>
            <a:r>
              <a:rPr lang="en-US" baseline="-25000"/>
              <a:t>OH      </a:t>
            </a:r>
            <a:r>
              <a:rPr lang="en-US"/>
              <a:t>V</a:t>
            </a:r>
            <a:r>
              <a:rPr lang="en-US" baseline="-25000"/>
              <a:t>cc</a:t>
            </a:r>
            <a:r>
              <a:rPr lang="en-US"/>
              <a:t> – 0.1V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/>
              <a:t>V</a:t>
            </a:r>
            <a:r>
              <a:rPr lang="en-US" baseline="-25000"/>
              <a:t>IH       </a:t>
            </a:r>
            <a:r>
              <a:rPr lang="en-US"/>
              <a:t>70% of V</a:t>
            </a:r>
            <a:r>
              <a:rPr lang="en-US" baseline="-25000"/>
              <a:t>cc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/>
              <a:t>V</a:t>
            </a:r>
            <a:r>
              <a:rPr lang="en-US" baseline="-25000"/>
              <a:t>IL        </a:t>
            </a:r>
            <a:r>
              <a:rPr lang="en-US"/>
              <a:t>30% of V</a:t>
            </a:r>
            <a:r>
              <a:rPr lang="en-US" baseline="-25000"/>
              <a:t>cc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/>
              <a:t>V</a:t>
            </a:r>
            <a:r>
              <a:rPr lang="en-US" baseline="-25000"/>
              <a:t>OL      </a:t>
            </a:r>
            <a:r>
              <a:rPr lang="en-US"/>
              <a:t>Gnd + 0.1V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8077200" cy="5029200"/>
          </a:xfrm>
          <a:solidFill>
            <a:srgbClr val="FFFF00"/>
          </a:solidFill>
        </p:spPr>
        <p:txBody>
          <a:bodyPr/>
          <a:lstStyle/>
          <a:p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Taxonomies of 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839200" cy="4114800"/>
          </a:xfrm>
        </p:spPr>
        <p:txBody>
          <a:bodyPr/>
          <a:lstStyle/>
          <a:p>
            <a:r>
              <a:rPr lang="en-US" sz="2800"/>
              <a:t>Common across a logic family (e.g. all HC parts)</a:t>
            </a:r>
          </a:p>
          <a:p>
            <a:r>
              <a:rPr lang="en-US" sz="2800"/>
              <a:t>V</a:t>
            </a:r>
            <a:r>
              <a:rPr lang="en-US" sz="2800" baseline="-25000"/>
              <a:t>IH</a:t>
            </a:r>
            <a:r>
              <a:rPr lang="en-US" sz="2800"/>
              <a:t>, V</a:t>
            </a:r>
            <a:r>
              <a:rPr lang="en-US" sz="2800" baseline="-25000"/>
              <a:t>IL</a:t>
            </a:r>
            <a:r>
              <a:rPr lang="en-US" sz="2800"/>
              <a:t>, V</a:t>
            </a:r>
            <a:r>
              <a:rPr lang="en-US" sz="2800" baseline="-25000"/>
              <a:t>OH</a:t>
            </a:r>
            <a:r>
              <a:rPr lang="en-US" sz="2800"/>
              <a:t>, V</a:t>
            </a:r>
            <a:r>
              <a:rPr lang="en-US" sz="2800" baseline="-25000"/>
              <a:t>OL</a:t>
            </a:r>
            <a:endParaRPr lang="en-US" sz="2800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Logic Levels</a:t>
            </a:r>
          </a:p>
        </p:txBody>
      </p:sp>
      <p:grpSp>
        <p:nvGrpSpPr>
          <p:cNvPr id="368644" name="Group 4"/>
          <p:cNvGrpSpPr>
            <a:grpSpLocks/>
          </p:cNvGrpSpPr>
          <p:nvPr/>
        </p:nvGrpSpPr>
        <p:grpSpPr bwMode="auto">
          <a:xfrm>
            <a:off x="19050" y="3352800"/>
            <a:ext cx="3257550" cy="2514600"/>
            <a:chOff x="5" y="2160"/>
            <a:chExt cx="2443" cy="1968"/>
          </a:xfrm>
        </p:grpSpPr>
        <p:pic>
          <p:nvPicPr>
            <p:cNvPr id="368645" name="Picture 5" descr="C:\jobs\Marries\CH11\tif\AACFLWW0.tif"/>
            <p:cNvPicPr>
              <a:picLocks noChangeAspect="1" noChangeArrowheads="1"/>
            </p:cNvPicPr>
            <p:nvPr/>
          </p:nvPicPr>
          <p:blipFill>
            <a:blip r:embed="rId2"/>
            <a:srcRect r="52370" b="56879"/>
            <a:stretch>
              <a:fillRect/>
            </a:stretch>
          </p:blipFill>
          <p:spPr bwMode="auto">
            <a:xfrm>
              <a:off x="288" y="2400"/>
              <a:ext cx="2160" cy="1728"/>
            </a:xfrm>
            <a:prstGeom prst="rect">
              <a:avLst/>
            </a:prstGeom>
            <a:noFill/>
          </p:spPr>
        </p:pic>
        <p:sp>
          <p:nvSpPr>
            <p:cNvPr id="368646" name="Text Box 6"/>
            <p:cNvSpPr txBox="1">
              <a:spLocks noChangeArrowheads="1"/>
            </p:cNvSpPr>
            <p:nvPr/>
          </p:nvSpPr>
          <p:spPr bwMode="auto">
            <a:xfrm>
              <a:off x="5" y="2160"/>
              <a:ext cx="547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+5V</a:t>
              </a:r>
            </a:p>
          </p:txBody>
        </p:sp>
      </p:grpSp>
      <p:grpSp>
        <p:nvGrpSpPr>
          <p:cNvPr id="368659" name="Group 19"/>
          <p:cNvGrpSpPr>
            <a:grpSpLocks/>
          </p:cNvGrpSpPr>
          <p:nvPr/>
        </p:nvGrpSpPr>
        <p:grpSpPr bwMode="auto">
          <a:xfrm>
            <a:off x="3467100" y="2778125"/>
            <a:ext cx="5600700" cy="3775075"/>
            <a:chOff x="1320" y="1488"/>
            <a:chExt cx="3528" cy="2378"/>
          </a:xfrm>
        </p:grpSpPr>
        <p:sp>
          <p:nvSpPr>
            <p:cNvPr id="368660" name="Text Box 20"/>
            <p:cNvSpPr txBox="1">
              <a:spLocks noChangeArrowheads="1"/>
            </p:cNvSpPr>
            <p:nvPr/>
          </p:nvSpPr>
          <p:spPr bwMode="auto">
            <a:xfrm>
              <a:off x="1833" y="3578"/>
              <a:ext cx="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0.0V</a:t>
              </a:r>
            </a:p>
          </p:txBody>
        </p:sp>
        <p:sp>
          <p:nvSpPr>
            <p:cNvPr id="368661" name="Text Box 21"/>
            <p:cNvSpPr txBox="1">
              <a:spLocks noChangeArrowheads="1"/>
            </p:cNvSpPr>
            <p:nvPr/>
          </p:nvSpPr>
          <p:spPr bwMode="auto">
            <a:xfrm>
              <a:off x="1320" y="1488"/>
              <a:ext cx="10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Vcc = 5.0V</a:t>
              </a:r>
            </a:p>
          </p:txBody>
        </p:sp>
        <p:sp>
          <p:nvSpPr>
            <p:cNvPr id="368662" name="Text Box 22"/>
            <p:cNvSpPr txBox="1">
              <a:spLocks noChangeArrowheads="1"/>
            </p:cNvSpPr>
            <p:nvPr/>
          </p:nvSpPr>
          <p:spPr bwMode="auto">
            <a:xfrm>
              <a:off x="1371" y="2016"/>
              <a:ext cx="9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V</a:t>
              </a:r>
              <a:r>
                <a:rPr lang="en-US" baseline="-25000"/>
                <a:t>IH </a:t>
              </a:r>
              <a:r>
                <a:rPr lang="en-US"/>
                <a:t>= 3.5V</a:t>
              </a:r>
            </a:p>
          </p:txBody>
        </p:sp>
        <p:sp>
          <p:nvSpPr>
            <p:cNvPr id="368663" name="Text Box 23"/>
            <p:cNvSpPr txBox="1">
              <a:spLocks noChangeArrowheads="1"/>
            </p:cNvSpPr>
            <p:nvPr/>
          </p:nvSpPr>
          <p:spPr bwMode="auto">
            <a:xfrm>
              <a:off x="1385" y="3120"/>
              <a:ext cx="9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V</a:t>
              </a:r>
              <a:r>
                <a:rPr lang="en-US" baseline="-25000"/>
                <a:t>IL </a:t>
              </a:r>
              <a:r>
                <a:rPr lang="en-US"/>
                <a:t>= 1.5V</a:t>
              </a:r>
            </a:p>
          </p:txBody>
        </p:sp>
        <p:sp>
          <p:nvSpPr>
            <p:cNvPr id="368664" name="Text Box 24"/>
            <p:cNvSpPr txBox="1">
              <a:spLocks noChangeArrowheads="1"/>
            </p:cNvSpPr>
            <p:nvPr/>
          </p:nvSpPr>
          <p:spPr bwMode="auto">
            <a:xfrm>
              <a:off x="3746" y="1584"/>
              <a:ext cx="11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V</a:t>
              </a:r>
              <a:r>
                <a:rPr lang="en-US" baseline="-25000"/>
                <a:t>OH </a:t>
              </a:r>
              <a:r>
                <a:rPr lang="en-US"/>
                <a:t>= 4.44V</a:t>
              </a:r>
            </a:p>
          </p:txBody>
        </p:sp>
        <p:sp>
          <p:nvSpPr>
            <p:cNvPr id="368665" name="Text Box 25"/>
            <p:cNvSpPr txBox="1">
              <a:spLocks noChangeArrowheads="1"/>
            </p:cNvSpPr>
            <p:nvPr/>
          </p:nvSpPr>
          <p:spPr bwMode="auto">
            <a:xfrm>
              <a:off x="3744" y="3456"/>
              <a:ext cx="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V</a:t>
              </a:r>
              <a:r>
                <a:rPr lang="en-US" baseline="-25000"/>
                <a:t>OL </a:t>
              </a:r>
              <a:r>
                <a:rPr lang="en-US"/>
                <a:t>= 0.5V</a:t>
              </a:r>
            </a:p>
          </p:txBody>
        </p:sp>
        <p:sp>
          <p:nvSpPr>
            <p:cNvPr id="368666" name="Rectangle 26"/>
            <p:cNvSpPr>
              <a:spLocks noChangeArrowheads="1"/>
            </p:cNvSpPr>
            <p:nvPr/>
          </p:nvSpPr>
          <p:spPr bwMode="auto">
            <a:xfrm>
              <a:off x="2304" y="3600"/>
              <a:ext cx="1440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667" name="Rectangle 27" descr="Wide downward diagonal"/>
            <p:cNvSpPr>
              <a:spLocks noChangeArrowheads="1"/>
            </p:cNvSpPr>
            <p:nvPr/>
          </p:nvSpPr>
          <p:spPr bwMode="auto">
            <a:xfrm>
              <a:off x="2304" y="3264"/>
              <a:ext cx="1440" cy="336"/>
            </a:xfrm>
            <a:prstGeom prst="rect">
              <a:avLst/>
            </a:prstGeom>
            <a:pattFill prst="wdDnDiag">
              <a:fgClr>
                <a:schemeClr val="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Low</a:t>
              </a:r>
            </a:p>
          </p:txBody>
        </p:sp>
        <p:sp>
          <p:nvSpPr>
            <p:cNvPr id="368668" name="Rectangle 28"/>
            <p:cNvSpPr>
              <a:spLocks noChangeArrowheads="1"/>
            </p:cNvSpPr>
            <p:nvPr/>
          </p:nvSpPr>
          <p:spPr bwMode="auto">
            <a:xfrm>
              <a:off x="2304" y="2160"/>
              <a:ext cx="1440" cy="1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Undefined</a:t>
              </a:r>
            </a:p>
            <a:p>
              <a:pPr algn="ctr"/>
              <a:endParaRPr lang="en-US"/>
            </a:p>
          </p:txBody>
        </p:sp>
        <p:sp>
          <p:nvSpPr>
            <p:cNvPr id="368669" name="Rectangle 29" descr="Wide downward diagonal"/>
            <p:cNvSpPr>
              <a:spLocks noChangeArrowheads="1"/>
            </p:cNvSpPr>
            <p:nvPr/>
          </p:nvSpPr>
          <p:spPr bwMode="auto">
            <a:xfrm>
              <a:off x="2304" y="1776"/>
              <a:ext cx="1440" cy="384"/>
            </a:xfrm>
            <a:prstGeom prst="rect">
              <a:avLst/>
            </a:prstGeom>
            <a:pattFill prst="wdDnDiag">
              <a:fgClr>
                <a:schemeClr val="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High</a:t>
              </a:r>
            </a:p>
          </p:txBody>
        </p:sp>
        <p:sp>
          <p:nvSpPr>
            <p:cNvPr id="368670" name="Rectangle 30"/>
            <p:cNvSpPr>
              <a:spLocks noChangeArrowheads="1"/>
            </p:cNvSpPr>
            <p:nvPr/>
          </p:nvSpPr>
          <p:spPr bwMode="auto">
            <a:xfrm>
              <a:off x="2304" y="1584"/>
              <a:ext cx="1440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68671" name="Line 31"/>
            <p:cNvSpPr>
              <a:spLocks noChangeShapeType="1"/>
            </p:cNvSpPr>
            <p:nvPr/>
          </p:nvSpPr>
          <p:spPr bwMode="auto">
            <a:xfrm>
              <a:off x="2304" y="2160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8672" name="Line 32"/>
            <p:cNvSpPr>
              <a:spLocks noChangeShapeType="1"/>
            </p:cNvSpPr>
            <p:nvPr/>
          </p:nvSpPr>
          <p:spPr bwMode="auto">
            <a:xfrm>
              <a:off x="2304" y="3264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/>
              <a:t>Logic Levels</a:t>
            </a:r>
          </a:p>
        </p:txBody>
      </p:sp>
      <p:pic>
        <p:nvPicPr>
          <p:cNvPr id="346120" name="Picture 8" descr="C:\Sandige\3\tiff\001.t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20076" t="68913" r="60620" b="13817"/>
          <a:stretch>
            <a:fillRect/>
          </a:stretch>
        </p:blipFill>
        <p:spPr>
          <a:xfrm>
            <a:off x="76200" y="2628900"/>
            <a:ext cx="2427288" cy="2476500"/>
          </a:xfrm>
          <a:noFill/>
          <a:ln/>
        </p:spPr>
      </p:pic>
      <p:grpSp>
        <p:nvGrpSpPr>
          <p:cNvPr id="346127" name="Group 15"/>
          <p:cNvGrpSpPr>
            <a:grpSpLocks/>
          </p:cNvGrpSpPr>
          <p:nvPr/>
        </p:nvGrpSpPr>
        <p:grpSpPr bwMode="auto">
          <a:xfrm>
            <a:off x="3581400" y="4759325"/>
            <a:ext cx="5510213" cy="1946275"/>
            <a:chOff x="1761" y="2736"/>
            <a:chExt cx="3471" cy="1226"/>
          </a:xfrm>
        </p:grpSpPr>
        <p:sp>
          <p:nvSpPr>
            <p:cNvPr id="346117" name="Line 5"/>
            <p:cNvSpPr>
              <a:spLocks noChangeShapeType="1"/>
            </p:cNvSpPr>
            <p:nvPr/>
          </p:nvSpPr>
          <p:spPr bwMode="auto">
            <a:xfrm>
              <a:off x="2112" y="2880"/>
              <a:ext cx="0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6118" name="Line 6"/>
            <p:cNvSpPr>
              <a:spLocks noChangeShapeType="1"/>
            </p:cNvSpPr>
            <p:nvPr/>
          </p:nvSpPr>
          <p:spPr bwMode="auto">
            <a:xfrm>
              <a:off x="2112" y="3840"/>
              <a:ext cx="3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6121" name="Text Box 9"/>
            <p:cNvSpPr txBox="1">
              <a:spLocks noChangeArrowheads="1"/>
            </p:cNvSpPr>
            <p:nvPr/>
          </p:nvSpPr>
          <p:spPr bwMode="auto">
            <a:xfrm>
              <a:off x="1761" y="3674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0V</a:t>
              </a:r>
            </a:p>
          </p:txBody>
        </p:sp>
        <p:sp>
          <p:nvSpPr>
            <p:cNvPr id="346122" name="Rectangle 10"/>
            <p:cNvSpPr>
              <a:spLocks noChangeArrowheads="1"/>
            </p:cNvSpPr>
            <p:nvPr/>
          </p:nvSpPr>
          <p:spPr bwMode="auto">
            <a:xfrm>
              <a:off x="1761" y="2736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5V</a:t>
              </a:r>
            </a:p>
          </p:txBody>
        </p:sp>
      </p:grpSp>
      <p:grpSp>
        <p:nvGrpSpPr>
          <p:cNvPr id="346128" name="Group 16"/>
          <p:cNvGrpSpPr>
            <a:grpSpLocks/>
          </p:cNvGrpSpPr>
          <p:nvPr/>
        </p:nvGrpSpPr>
        <p:grpSpPr bwMode="auto">
          <a:xfrm>
            <a:off x="3557588" y="1752600"/>
            <a:ext cx="5510212" cy="1946275"/>
            <a:chOff x="1761" y="2736"/>
            <a:chExt cx="3471" cy="1226"/>
          </a:xfrm>
        </p:grpSpPr>
        <p:sp>
          <p:nvSpPr>
            <p:cNvPr id="346129" name="Line 17"/>
            <p:cNvSpPr>
              <a:spLocks noChangeShapeType="1"/>
            </p:cNvSpPr>
            <p:nvPr/>
          </p:nvSpPr>
          <p:spPr bwMode="auto">
            <a:xfrm>
              <a:off x="2112" y="2880"/>
              <a:ext cx="0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6130" name="Line 18"/>
            <p:cNvSpPr>
              <a:spLocks noChangeShapeType="1"/>
            </p:cNvSpPr>
            <p:nvPr/>
          </p:nvSpPr>
          <p:spPr bwMode="auto">
            <a:xfrm>
              <a:off x="2112" y="3840"/>
              <a:ext cx="31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6131" name="Text Box 19"/>
            <p:cNvSpPr txBox="1">
              <a:spLocks noChangeArrowheads="1"/>
            </p:cNvSpPr>
            <p:nvPr/>
          </p:nvSpPr>
          <p:spPr bwMode="auto">
            <a:xfrm>
              <a:off x="1761" y="3674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0V</a:t>
              </a:r>
            </a:p>
          </p:txBody>
        </p:sp>
        <p:sp>
          <p:nvSpPr>
            <p:cNvPr id="346132" name="Rectangle 20"/>
            <p:cNvSpPr>
              <a:spLocks noChangeArrowheads="1"/>
            </p:cNvSpPr>
            <p:nvPr/>
          </p:nvSpPr>
          <p:spPr bwMode="auto">
            <a:xfrm>
              <a:off x="1761" y="2736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5V</a:t>
              </a:r>
            </a:p>
          </p:txBody>
        </p:sp>
      </p:grpSp>
      <p:sp>
        <p:nvSpPr>
          <p:cNvPr id="346133" name="Text Box 21"/>
          <p:cNvSpPr txBox="1">
            <a:spLocks noChangeArrowheads="1"/>
          </p:cNvSpPr>
          <p:nvPr/>
        </p:nvSpPr>
        <p:spPr bwMode="auto">
          <a:xfrm>
            <a:off x="5432425" y="1295400"/>
            <a:ext cx="1123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Input A</a:t>
            </a:r>
          </a:p>
        </p:txBody>
      </p:sp>
      <p:sp>
        <p:nvSpPr>
          <p:cNvPr id="346134" name="Text Box 22"/>
          <p:cNvSpPr txBox="1">
            <a:spLocks noChangeArrowheads="1"/>
          </p:cNvSpPr>
          <p:nvPr/>
        </p:nvSpPr>
        <p:spPr bwMode="auto">
          <a:xfrm>
            <a:off x="5429250" y="4267200"/>
            <a:ext cx="127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Output F</a:t>
            </a:r>
          </a:p>
        </p:txBody>
      </p:sp>
      <p:sp>
        <p:nvSpPr>
          <p:cNvPr id="346135" name="Line 23"/>
          <p:cNvSpPr>
            <a:spLocks noChangeShapeType="1"/>
          </p:cNvSpPr>
          <p:nvPr/>
        </p:nvSpPr>
        <p:spPr bwMode="auto">
          <a:xfrm>
            <a:off x="4114800" y="33528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37" name="Line 25"/>
          <p:cNvSpPr>
            <a:spLocks noChangeShapeType="1"/>
          </p:cNvSpPr>
          <p:nvPr/>
        </p:nvSpPr>
        <p:spPr bwMode="auto">
          <a:xfrm flipV="1">
            <a:off x="4724400" y="2057400"/>
            <a:ext cx="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38" name="Line 26"/>
          <p:cNvSpPr>
            <a:spLocks noChangeShapeType="1"/>
          </p:cNvSpPr>
          <p:nvPr/>
        </p:nvSpPr>
        <p:spPr bwMode="auto">
          <a:xfrm>
            <a:off x="4724400" y="20574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39" name="Line 27"/>
          <p:cNvSpPr>
            <a:spLocks noChangeShapeType="1"/>
          </p:cNvSpPr>
          <p:nvPr/>
        </p:nvSpPr>
        <p:spPr bwMode="auto">
          <a:xfrm flipV="1">
            <a:off x="5715000" y="20574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40" name="Line 28"/>
          <p:cNvSpPr>
            <a:spLocks noChangeShapeType="1"/>
          </p:cNvSpPr>
          <p:nvPr/>
        </p:nvSpPr>
        <p:spPr bwMode="auto">
          <a:xfrm>
            <a:off x="5715000" y="34290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41" name="Line 29"/>
          <p:cNvSpPr>
            <a:spLocks noChangeShapeType="1"/>
          </p:cNvSpPr>
          <p:nvPr/>
        </p:nvSpPr>
        <p:spPr bwMode="auto">
          <a:xfrm flipV="1">
            <a:off x="6324600" y="2209800"/>
            <a:ext cx="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42" name="Line 30"/>
          <p:cNvSpPr>
            <a:spLocks noChangeShapeType="1"/>
          </p:cNvSpPr>
          <p:nvPr/>
        </p:nvSpPr>
        <p:spPr bwMode="auto">
          <a:xfrm>
            <a:off x="6324600" y="22098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43" name="Text Box 31"/>
          <p:cNvSpPr txBox="1">
            <a:spLocks noChangeArrowheads="1"/>
          </p:cNvSpPr>
          <p:nvPr/>
        </p:nvSpPr>
        <p:spPr bwMode="auto">
          <a:xfrm>
            <a:off x="2590800" y="2286000"/>
            <a:ext cx="151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V</a:t>
            </a:r>
            <a:r>
              <a:rPr lang="en-US" baseline="-25000"/>
              <a:t>IH </a:t>
            </a:r>
            <a:r>
              <a:rPr lang="en-US"/>
              <a:t>= 3.5V</a:t>
            </a:r>
          </a:p>
        </p:txBody>
      </p:sp>
      <p:sp>
        <p:nvSpPr>
          <p:cNvPr id="346144" name="Line 32"/>
          <p:cNvSpPr>
            <a:spLocks noChangeShapeType="1"/>
          </p:cNvSpPr>
          <p:nvPr/>
        </p:nvSpPr>
        <p:spPr bwMode="auto">
          <a:xfrm>
            <a:off x="4114800" y="2514600"/>
            <a:ext cx="381000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45" name="Line 33"/>
          <p:cNvSpPr>
            <a:spLocks noChangeShapeType="1"/>
          </p:cNvSpPr>
          <p:nvPr/>
        </p:nvSpPr>
        <p:spPr bwMode="auto">
          <a:xfrm>
            <a:off x="4114800" y="3200400"/>
            <a:ext cx="381000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46" name="Text Box 34"/>
          <p:cNvSpPr txBox="1">
            <a:spLocks noChangeArrowheads="1"/>
          </p:cNvSpPr>
          <p:nvPr/>
        </p:nvSpPr>
        <p:spPr bwMode="auto">
          <a:xfrm>
            <a:off x="2590800" y="2895600"/>
            <a:ext cx="149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V</a:t>
            </a:r>
            <a:r>
              <a:rPr lang="en-US" baseline="-25000"/>
              <a:t>IL </a:t>
            </a:r>
            <a:r>
              <a:rPr lang="en-US"/>
              <a:t>= 1.5V</a:t>
            </a:r>
          </a:p>
        </p:txBody>
      </p:sp>
      <p:sp>
        <p:nvSpPr>
          <p:cNvPr id="346147" name="Text Box 35"/>
          <p:cNvSpPr txBox="1">
            <a:spLocks noChangeArrowheads="1"/>
          </p:cNvSpPr>
          <p:nvPr/>
        </p:nvSpPr>
        <p:spPr bwMode="auto">
          <a:xfrm>
            <a:off x="2362200" y="5140325"/>
            <a:ext cx="174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V</a:t>
            </a:r>
            <a:r>
              <a:rPr lang="en-US" baseline="-25000"/>
              <a:t>OH </a:t>
            </a:r>
            <a:r>
              <a:rPr lang="en-US"/>
              <a:t>= 4.44V</a:t>
            </a:r>
          </a:p>
        </p:txBody>
      </p:sp>
      <p:sp>
        <p:nvSpPr>
          <p:cNvPr id="346148" name="Text Box 36"/>
          <p:cNvSpPr txBox="1">
            <a:spLocks noChangeArrowheads="1"/>
          </p:cNvSpPr>
          <p:nvPr/>
        </p:nvSpPr>
        <p:spPr bwMode="auto">
          <a:xfrm>
            <a:off x="2463800" y="5978525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V</a:t>
            </a:r>
            <a:r>
              <a:rPr lang="en-US" baseline="-25000"/>
              <a:t>OL </a:t>
            </a:r>
            <a:r>
              <a:rPr lang="en-US"/>
              <a:t>= 0.5V</a:t>
            </a:r>
          </a:p>
        </p:txBody>
      </p:sp>
      <p:sp>
        <p:nvSpPr>
          <p:cNvPr id="346149" name="Line 37"/>
          <p:cNvSpPr>
            <a:spLocks noChangeShapeType="1"/>
          </p:cNvSpPr>
          <p:nvPr/>
        </p:nvSpPr>
        <p:spPr bwMode="auto">
          <a:xfrm>
            <a:off x="4191000" y="5216525"/>
            <a:ext cx="381000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0" name="Line 38"/>
          <p:cNvSpPr>
            <a:spLocks noChangeShapeType="1"/>
          </p:cNvSpPr>
          <p:nvPr/>
        </p:nvSpPr>
        <p:spPr bwMode="auto">
          <a:xfrm>
            <a:off x="4191000" y="6400800"/>
            <a:ext cx="3810000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2" name="Line 40"/>
          <p:cNvSpPr>
            <a:spLocks noChangeShapeType="1"/>
          </p:cNvSpPr>
          <p:nvPr/>
        </p:nvSpPr>
        <p:spPr bwMode="auto">
          <a:xfrm>
            <a:off x="4114800" y="5064125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3" name="Line 41"/>
          <p:cNvSpPr>
            <a:spLocks noChangeShapeType="1"/>
          </p:cNvSpPr>
          <p:nvPr/>
        </p:nvSpPr>
        <p:spPr bwMode="auto">
          <a:xfrm flipV="1">
            <a:off x="4724400" y="5064125"/>
            <a:ext cx="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4" name="Line 42"/>
          <p:cNvSpPr>
            <a:spLocks noChangeShapeType="1"/>
          </p:cNvSpPr>
          <p:nvPr/>
        </p:nvSpPr>
        <p:spPr bwMode="auto">
          <a:xfrm>
            <a:off x="4724400" y="64770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5" name="Line 43"/>
          <p:cNvSpPr>
            <a:spLocks noChangeShapeType="1"/>
          </p:cNvSpPr>
          <p:nvPr/>
        </p:nvSpPr>
        <p:spPr bwMode="auto">
          <a:xfrm flipV="1">
            <a:off x="5715000" y="51054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6" name="Line 44"/>
          <p:cNvSpPr>
            <a:spLocks noChangeShapeType="1"/>
          </p:cNvSpPr>
          <p:nvPr/>
        </p:nvSpPr>
        <p:spPr bwMode="auto">
          <a:xfrm>
            <a:off x="5715000" y="51054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7" name="Line 45"/>
          <p:cNvSpPr>
            <a:spLocks noChangeShapeType="1"/>
          </p:cNvSpPr>
          <p:nvPr/>
        </p:nvSpPr>
        <p:spPr bwMode="auto">
          <a:xfrm flipV="1">
            <a:off x="6324600" y="51054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6158" name="Line 46"/>
          <p:cNvSpPr>
            <a:spLocks noChangeShapeType="1"/>
          </p:cNvSpPr>
          <p:nvPr/>
        </p:nvSpPr>
        <p:spPr bwMode="auto">
          <a:xfrm>
            <a:off x="6324600" y="64770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2143" y="718457"/>
            <a:ext cx="8839200" cy="4114800"/>
          </a:xfrm>
        </p:spPr>
        <p:txBody>
          <a:bodyPr/>
          <a:lstStyle/>
          <a:p>
            <a:r>
              <a:rPr lang="en-US" sz="2800" dirty="0"/>
              <a:t>Ensures correct behavior despite typical conditions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9144000" cy="668337"/>
          </a:xfrm>
          <a:solidFill>
            <a:srgbClr val="FFFF00"/>
          </a:solidFill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Margin</a:t>
            </a:r>
          </a:p>
        </p:txBody>
      </p:sp>
      <p:grpSp>
        <p:nvGrpSpPr>
          <p:cNvPr id="347167" name="Group 31"/>
          <p:cNvGrpSpPr>
            <a:grpSpLocks/>
          </p:cNvGrpSpPr>
          <p:nvPr/>
        </p:nvGrpSpPr>
        <p:grpSpPr bwMode="auto">
          <a:xfrm>
            <a:off x="272143" y="1785257"/>
            <a:ext cx="5457825" cy="3779838"/>
            <a:chOff x="1320" y="1488"/>
            <a:chExt cx="3438" cy="2381"/>
          </a:xfrm>
        </p:grpSpPr>
        <p:sp>
          <p:nvSpPr>
            <p:cNvPr id="347146" name="Text Box 10"/>
            <p:cNvSpPr txBox="1">
              <a:spLocks noChangeArrowheads="1"/>
            </p:cNvSpPr>
            <p:nvPr/>
          </p:nvSpPr>
          <p:spPr bwMode="auto">
            <a:xfrm>
              <a:off x="1833" y="3578"/>
              <a:ext cx="4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+mj-lt"/>
                </a:rPr>
                <a:t>0.0V</a:t>
              </a:r>
            </a:p>
          </p:txBody>
        </p:sp>
        <p:sp>
          <p:nvSpPr>
            <p:cNvPr id="347147" name="Text Box 11"/>
            <p:cNvSpPr txBox="1">
              <a:spLocks noChangeArrowheads="1"/>
            </p:cNvSpPr>
            <p:nvPr/>
          </p:nvSpPr>
          <p:spPr bwMode="auto">
            <a:xfrm>
              <a:off x="1320" y="1488"/>
              <a:ext cx="91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+mj-lt"/>
                </a:rPr>
                <a:t>Vcc = 5.0V</a:t>
              </a:r>
            </a:p>
          </p:txBody>
        </p:sp>
        <p:sp>
          <p:nvSpPr>
            <p:cNvPr id="347148" name="Text Box 12"/>
            <p:cNvSpPr txBox="1">
              <a:spLocks noChangeArrowheads="1"/>
            </p:cNvSpPr>
            <p:nvPr/>
          </p:nvSpPr>
          <p:spPr bwMode="auto">
            <a:xfrm>
              <a:off x="1371" y="2016"/>
              <a:ext cx="8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+mj-lt"/>
                </a:rPr>
                <a:t>V</a:t>
              </a:r>
              <a:r>
                <a:rPr lang="en-US" baseline="-25000">
                  <a:latin typeface="+mj-lt"/>
                </a:rPr>
                <a:t>IH </a:t>
              </a:r>
              <a:r>
                <a:rPr lang="en-US">
                  <a:latin typeface="+mj-lt"/>
                </a:rPr>
                <a:t>= 3.5V</a:t>
              </a:r>
            </a:p>
          </p:txBody>
        </p:sp>
        <p:sp>
          <p:nvSpPr>
            <p:cNvPr id="347149" name="Text Box 13"/>
            <p:cNvSpPr txBox="1">
              <a:spLocks noChangeArrowheads="1"/>
            </p:cNvSpPr>
            <p:nvPr/>
          </p:nvSpPr>
          <p:spPr bwMode="auto">
            <a:xfrm>
              <a:off x="1385" y="3120"/>
              <a:ext cx="8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+mj-lt"/>
                </a:rPr>
                <a:t>V</a:t>
              </a:r>
              <a:r>
                <a:rPr lang="en-US" baseline="-25000">
                  <a:latin typeface="+mj-lt"/>
                </a:rPr>
                <a:t>IL </a:t>
              </a:r>
              <a:r>
                <a:rPr lang="en-US">
                  <a:latin typeface="+mj-lt"/>
                </a:rPr>
                <a:t>= 1.5V</a:t>
              </a:r>
            </a:p>
          </p:txBody>
        </p:sp>
        <p:sp>
          <p:nvSpPr>
            <p:cNvPr id="347150" name="Text Box 14"/>
            <p:cNvSpPr txBox="1">
              <a:spLocks noChangeArrowheads="1"/>
            </p:cNvSpPr>
            <p:nvPr/>
          </p:nvSpPr>
          <p:spPr bwMode="auto">
            <a:xfrm>
              <a:off x="3746" y="1584"/>
              <a:ext cx="10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+mj-lt"/>
                </a:rPr>
                <a:t>V</a:t>
              </a:r>
              <a:r>
                <a:rPr lang="en-US" baseline="-25000">
                  <a:latin typeface="+mj-lt"/>
                </a:rPr>
                <a:t>OH </a:t>
              </a:r>
              <a:r>
                <a:rPr lang="en-US">
                  <a:latin typeface="+mj-lt"/>
                </a:rPr>
                <a:t>= 4.44V</a:t>
              </a:r>
            </a:p>
          </p:txBody>
        </p:sp>
        <p:sp>
          <p:nvSpPr>
            <p:cNvPr id="347151" name="Text Box 15"/>
            <p:cNvSpPr txBox="1">
              <a:spLocks noChangeArrowheads="1"/>
            </p:cNvSpPr>
            <p:nvPr/>
          </p:nvSpPr>
          <p:spPr bwMode="auto">
            <a:xfrm>
              <a:off x="3744" y="3456"/>
              <a:ext cx="88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+mj-lt"/>
                </a:rPr>
                <a:t>V</a:t>
              </a:r>
              <a:r>
                <a:rPr lang="en-US" baseline="-25000">
                  <a:latin typeface="+mj-lt"/>
                </a:rPr>
                <a:t>OL </a:t>
              </a:r>
              <a:r>
                <a:rPr lang="en-US">
                  <a:latin typeface="+mj-lt"/>
                </a:rPr>
                <a:t>= 0.5V</a:t>
              </a:r>
            </a:p>
          </p:txBody>
        </p:sp>
        <p:sp>
          <p:nvSpPr>
            <p:cNvPr id="347159" name="Rectangle 23"/>
            <p:cNvSpPr>
              <a:spLocks noChangeArrowheads="1"/>
            </p:cNvSpPr>
            <p:nvPr/>
          </p:nvSpPr>
          <p:spPr bwMode="auto">
            <a:xfrm>
              <a:off x="2304" y="3600"/>
              <a:ext cx="1440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7160" name="Rectangle 24" descr="Wide downward diagonal"/>
            <p:cNvSpPr>
              <a:spLocks noChangeArrowheads="1"/>
            </p:cNvSpPr>
            <p:nvPr/>
          </p:nvSpPr>
          <p:spPr bwMode="auto">
            <a:xfrm>
              <a:off x="2304" y="3264"/>
              <a:ext cx="1440" cy="336"/>
            </a:xfrm>
            <a:prstGeom prst="rect">
              <a:avLst/>
            </a:prstGeom>
            <a:pattFill prst="wdDnDiag">
              <a:fgClr>
                <a:schemeClr val="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latin typeface="+mj-lt"/>
                </a:rPr>
                <a:t>Low</a:t>
              </a:r>
            </a:p>
          </p:txBody>
        </p:sp>
        <p:sp>
          <p:nvSpPr>
            <p:cNvPr id="347161" name="Rectangle 25"/>
            <p:cNvSpPr>
              <a:spLocks noChangeArrowheads="1"/>
            </p:cNvSpPr>
            <p:nvPr/>
          </p:nvSpPr>
          <p:spPr bwMode="auto">
            <a:xfrm>
              <a:off x="2304" y="2160"/>
              <a:ext cx="1440" cy="1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latin typeface="+mj-lt"/>
                </a:rPr>
                <a:t>Undefined</a:t>
              </a:r>
            </a:p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47162" name="Rectangle 26" descr="Wide downward diagonal"/>
            <p:cNvSpPr>
              <a:spLocks noChangeArrowheads="1"/>
            </p:cNvSpPr>
            <p:nvPr/>
          </p:nvSpPr>
          <p:spPr bwMode="auto">
            <a:xfrm>
              <a:off x="2304" y="1776"/>
              <a:ext cx="1440" cy="384"/>
            </a:xfrm>
            <a:prstGeom prst="rect">
              <a:avLst/>
            </a:prstGeom>
            <a:pattFill prst="wdDnDiag">
              <a:fgClr>
                <a:schemeClr val="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latin typeface="+mj-lt"/>
                </a:rPr>
                <a:t>High</a:t>
              </a:r>
            </a:p>
          </p:txBody>
        </p:sp>
        <p:sp>
          <p:nvSpPr>
            <p:cNvPr id="347163" name="Rectangle 27"/>
            <p:cNvSpPr>
              <a:spLocks noChangeArrowheads="1"/>
            </p:cNvSpPr>
            <p:nvPr/>
          </p:nvSpPr>
          <p:spPr bwMode="auto">
            <a:xfrm>
              <a:off x="2304" y="1584"/>
              <a:ext cx="1440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47165" name="Line 29"/>
            <p:cNvSpPr>
              <a:spLocks noChangeShapeType="1"/>
            </p:cNvSpPr>
            <p:nvPr/>
          </p:nvSpPr>
          <p:spPr bwMode="auto">
            <a:xfrm>
              <a:off x="2304" y="2160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7166" name="Line 30"/>
            <p:cNvSpPr>
              <a:spLocks noChangeShapeType="1"/>
            </p:cNvSpPr>
            <p:nvPr/>
          </p:nvSpPr>
          <p:spPr bwMode="auto">
            <a:xfrm>
              <a:off x="2304" y="3264"/>
              <a:ext cx="14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47168" name="Rectangle 32"/>
          <p:cNvSpPr>
            <a:spLocks noChangeArrowheads="1"/>
          </p:cNvSpPr>
          <p:nvPr/>
        </p:nvSpPr>
        <p:spPr bwMode="auto">
          <a:xfrm>
            <a:off x="4463143" y="3096532"/>
            <a:ext cx="35202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Noise Margin</a:t>
            </a:r>
            <a:r>
              <a:rPr lang="en-US" baseline="-25000">
                <a:latin typeface="+mj-lt"/>
              </a:rPr>
              <a:t>high</a:t>
            </a:r>
            <a:r>
              <a:rPr lang="en-US">
                <a:latin typeface="+mj-lt"/>
              </a:rPr>
              <a:t> = V</a:t>
            </a:r>
            <a:r>
              <a:rPr lang="en-US" baseline="-25000">
                <a:latin typeface="+mj-lt"/>
              </a:rPr>
              <a:t>OH</a:t>
            </a:r>
            <a:r>
              <a:rPr lang="en-US">
                <a:latin typeface="+mj-lt"/>
              </a:rPr>
              <a:t> - V</a:t>
            </a:r>
            <a:r>
              <a:rPr lang="en-US" baseline="-25000">
                <a:latin typeface="+mj-lt"/>
              </a:rPr>
              <a:t>IH</a:t>
            </a:r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Noise Margin</a:t>
            </a:r>
            <a:r>
              <a:rPr lang="en-US" baseline="-25000">
                <a:latin typeface="+mj-lt"/>
              </a:rPr>
              <a:t>low</a:t>
            </a:r>
            <a:r>
              <a:rPr lang="en-US">
                <a:latin typeface="+mj-lt"/>
              </a:rPr>
              <a:t>  = V</a:t>
            </a:r>
            <a:r>
              <a:rPr lang="en-US" baseline="-25000">
                <a:latin typeface="+mj-lt"/>
              </a:rPr>
              <a:t>IL</a:t>
            </a:r>
            <a:r>
              <a:rPr lang="en-US">
                <a:latin typeface="+mj-lt"/>
              </a:rPr>
              <a:t> - V</a:t>
            </a:r>
            <a:r>
              <a:rPr lang="en-US" baseline="-25000">
                <a:latin typeface="+mj-lt"/>
              </a:rPr>
              <a:t>OL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206343" y="6400800"/>
            <a:ext cx="1905000" cy="457200"/>
          </a:xfrm>
        </p:spPr>
        <p:txBody>
          <a:bodyPr/>
          <a:lstStyle/>
          <a:p>
            <a:fld id="{0D4DB023-E50F-4960-A2D6-52B52BEA023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741" y="5680128"/>
            <a:ext cx="912925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Aside from ensuring correct operation within a logic family, why else might we care about </a:t>
            </a:r>
            <a:r>
              <a:rPr lang="en-US" dirty="0" err="1"/>
              <a:t>Vih</a:t>
            </a:r>
            <a:r>
              <a:rPr lang="en-US" dirty="0"/>
              <a:t>, </a:t>
            </a:r>
            <a:r>
              <a:rPr lang="en-US" dirty="0" err="1"/>
              <a:t>Vil</a:t>
            </a:r>
            <a:r>
              <a:rPr lang="en-US" dirty="0"/>
              <a:t>, </a:t>
            </a:r>
            <a:r>
              <a:rPr lang="en-US" dirty="0" err="1"/>
              <a:t>Voh</a:t>
            </a:r>
            <a:r>
              <a:rPr lang="en-US" dirty="0"/>
              <a:t>, Vol?  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Interfacing between </a:t>
            </a:r>
            <a:r>
              <a:rPr lang="en-US" dirty="0"/>
              <a:t>logic families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2" name="Rectangle 1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Family Logic Level Comparison</a:t>
            </a:r>
          </a:p>
        </p:txBody>
      </p:sp>
      <p:pic>
        <p:nvPicPr>
          <p:cNvPr id="35124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8" y="285750"/>
            <a:ext cx="83915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0" y="17463"/>
            <a:ext cx="5334000" cy="592137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Margins for various families</a:t>
            </a:r>
            <a:endParaRPr lang="en-US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848600" cy="4419600"/>
          </a:xfrm>
          <a:solidFill>
            <a:srgbClr val="FFFF00"/>
          </a:solidFill>
        </p:spPr>
        <p:txBody>
          <a:bodyPr/>
          <a:lstStyle/>
          <a:p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Delay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plh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phl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4114800"/>
          </a:xfrm>
        </p:spPr>
        <p:txBody>
          <a:bodyPr/>
          <a:lstStyle/>
          <a:p>
            <a:r>
              <a:rPr lang="en-US" sz="2800" dirty="0"/>
              <a:t>Outputs don’t instantaneously reflect input changes</a:t>
            </a:r>
          </a:p>
          <a:p>
            <a:r>
              <a:rPr lang="en-US" sz="2800" dirty="0"/>
              <a:t>Propagation delay is a measure of this time</a:t>
            </a:r>
          </a:p>
          <a:p>
            <a:r>
              <a:rPr lang="en-US" sz="2800" dirty="0"/>
              <a:t>Delay from H to L </a:t>
            </a:r>
            <a:r>
              <a:rPr lang="en-US" sz="2800" smtClean="0"/>
              <a:t>can be </a:t>
            </a:r>
            <a:r>
              <a:rPr lang="en-US" sz="2800" dirty="0"/>
              <a:t>different than from L to H</a:t>
            </a:r>
          </a:p>
        </p:txBody>
      </p:sp>
      <p:pic>
        <p:nvPicPr>
          <p:cNvPr id="342020" name="Picture 4" descr="C:\jobs\Marries\ch10\tiff\AACFLVY0.tif"/>
          <p:cNvPicPr>
            <a:picLocks noChangeAspect="1" noChangeArrowheads="1"/>
          </p:cNvPicPr>
          <p:nvPr/>
        </p:nvPicPr>
        <p:blipFill>
          <a:blip r:embed="rId2"/>
          <a:srcRect b="14514"/>
          <a:stretch>
            <a:fillRect/>
          </a:stretch>
        </p:blipFill>
        <p:spPr bwMode="auto">
          <a:xfrm>
            <a:off x="1066800" y="3657600"/>
            <a:ext cx="7313613" cy="3048000"/>
          </a:xfrm>
          <a:prstGeom prst="rect">
            <a:avLst/>
          </a:prstGeom>
          <a:noFill/>
        </p:spPr>
      </p:pic>
      <p:sp>
        <p:nvSpPr>
          <p:cNvPr id="342021" name="Line 5"/>
          <p:cNvSpPr>
            <a:spLocks noChangeShapeType="1"/>
          </p:cNvSpPr>
          <p:nvPr/>
        </p:nvSpPr>
        <p:spPr bwMode="auto">
          <a:xfrm>
            <a:off x="2743200" y="4038600"/>
            <a:ext cx="4038600" cy="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2022" name="Line 6"/>
          <p:cNvSpPr>
            <a:spLocks noChangeShapeType="1"/>
          </p:cNvSpPr>
          <p:nvPr/>
        </p:nvSpPr>
        <p:spPr bwMode="auto">
          <a:xfrm>
            <a:off x="3276600" y="5791200"/>
            <a:ext cx="3581400" cy="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2023" name="Text Box 7"/>
          <p:cNvSpPr txBox="1">
            <a:spLocks noChangeArrowheads="1"/>
          </p:cNvSpPr>
          <p:nvPr/>
        </p:nvSpPr>
        <p:spPr bwMode="auto">
          <a:xfrm>
            <a:off x="6705600" y="3794125"/>
            <a:ext cx="649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50%</a:t>
            </a:r>
          </a:p>
        </p:txBody>
      </p:sp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6781800" y="5546725"/>
            <a:ext cx="649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50%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8001000" cy="5181600"/>
          </a:xfrm>
          <a:solidFill>
            <a:srgbClr val="FFFF00"/>
          </a:solidFill>
        </p:spPr>
        <p:txBody>
          <a:bodyPr/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 and Fall </a:t>
            </a:r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and Fall Time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491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4114800"/>
          </a:xfrm>
        </p:spPr>
        <p:txBody>
          <a:bodyPr/>
          <a:lstStyle/>
          <a:p>
            <a:r>
              <a:rPr lang="en-US" sz="2800"/>
              <a:t>Takes time for signal to reach its output voltage</a:t>
            </a:r>
          </a:p>
          <a:p>
            <a:r>
              <a:rPr lang="en-US" sz="2800"/>
              <a:t>Will be affected by capacitance, fan-out</a:t>
            </a:r>
          </a:p>
          <a:p>
            <a:r>
              <a:rPr lang="en-US" sz="2800"/>
              <a:t>Also known as slew rate</a:t>
            </a:r>
          </a:p>
          <a:p>
            <a:r>
              <a:rPr lang="en-US" sz="2800"/>
              <a:t>Typically measured from 10%/90% of V</a:t>
            </a:r>
            <a:r>
              <a:rPr lang="en-US" sz="2800" baseline="-25000">
                <a:solidFill>
                  <a:schemeClr val="tx2"/>
                </a:solidFill>
              </a:rPr>
              <a:t>OL</a:t>
            </a:r>
            <a:r>
              <a:rPr lang="en-US" sz="2800"/>
              <a:t>/V</a:t>
            </a:r>
            <a:r>
              <a:rPr lang="en-US" sz="2800" baseline="-25000">
                <a:solidFill>
                  <a:schemeClr val="tx2"/>
                </a:solidFill>
              </a:rPr>
              <a:t>OH</a:t>
            </a:r>
            <a:r>
              <a:rPr lang="en-US" sz="2800"/>
              <a:t> swing</a:t>
            </a:r>
          </a:p>
        </p:txBody>
      </p:sp>
      <p:sp>
        <p:nvSpPr>
          <p:cNvPr id="349189" name="Line 1029"/>
          <p:cNvSpPr>
            <a:spLocks noChangeShapeType="1"/>
          </p:cNvSpPr>
          <p:nvPr/>
        </p:nvSpPr>
        <p:spPr bwMode="auto">
          <a:xfrm>
            <a:off x="914400" y="5588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0" name="Line 1030"/>
          <p:cNvSpPr>
            <a:spLocks noChangeShapeType="1"/>
          </p:cNvSpPr>
          <p:nvPr/>
        </p:nvSpPr>
        <p:spPr bwMode="auto">
          <a:xfrm flipV="1">
            <a:off x="2362200" y="4368800"/>
            <a:ext cx="685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1" name="Line 1031"/>
          <p:cNvSpPr>
            <a:spLocks noChangeShapeType="1"/>
          </p:cNvSpPr>
          <p:nvPr/>
        </p:nvSpPr>
        <p:spPr bwMode="auto">
          <a:xfrm>
            <a:off x="3048000" y="43688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2" name="Line 1032"/>
          <p:cNvSpPr>
            <a:spLocks noChangeShapeType="1"/>
          </p:cNvSpPr>
          <p:nvPr/>
        </p:nvSpPr>
        <p:spPr bwMode="auto">
          <a:xfrm>
            <a:off x="5715000" y="4368800"/>
            <a:ext cx="762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3" name="Line 1033"/>
          <p:cNvSpPr>
            <a:spLocks noChangeShapeType="1"/>
          </p:cNvSpPr>
          <p:nvPr/>
        </p:nvSpPr>
        <p:spPr bwMode="auto">
          <a:xfrm>
            <a:off x="6477000" y="5588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4" name="Rectangle 1034"/>
          <p:cNvSpPr>
            <a:spLocks noChangeArrowheads="1"/>
          </p:cNvSpPr>
          <p:nvPr/>
        </p:nvSpPr>
        <p:spPr bwMode="auto">
          <a:xfrm>
            <a:off x="7900988" y="5268913"/>
            <a:ext cx="5781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+mj-lt"/>
              </a:rPr>
              <a:t>V</a:t>
            </a:r>
            <a:r>
              <a:rPr lang="en-US" baseline="-25000">
                <a:solidFill>
                  <a:schemeClr val="tx2"/>
                </a:solidFill>
                <a:latin typeface="+mj-lt"/>
              </a:rPr>
              <a:t>OL</a:t>
            </a:r>
          </a:p>
        </p:txBody>
      </p:sp>
      <p:sp>
        <p:nvSpPr>
          <p:cNvPr id="349195" name="Rectangle 1035"/>
          <p:cNvSpPr>
            <a:spLocks noChangeArrowheads="1"/>
          </p:cNvSpPr>
          <p:nvPr/>
        </p:nvSpPr>
        <p:spPr bwMode="auto">
          <a:xfrm>
            <a:off x="7910513" y="4202113"/>
            <a:ext cx="61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latin typeface="+mj-lt"/>
              </a:rPr>
              <a:t>V</a:t>
            </a:r>
            <a:r>
              <a:rPr lang="en-US" baseline="-25000">
                <a:solidFill>
                  <a:schemeClr val="tx2"/>
                </a:solidFill>
                <a:latin typeface="+mj-lt"/>
              </a:rPr>
              <a:t>OH</a:t>
            </a:r>
          </a:p>
        </p:txBody>
      </p:sp>
      <p:sp>
        <p:nvSpPr>
          <p:cNvPr id="349196" name="Line 1036"/>
          <p:cNvSpPr>
            <a:spLocks noChangeShapeType="1"/>
          </p:cNvSpPr>
          <p:nvPr/>
        </p:nvSpPr>
        <p:spPr bwMode="auto">
          <a:xfrm>
            <a:off x="5791200" y="4368800"/>
            <a:ext cx="205740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7" name="Line 1037"/>
          <p:cNvSpPr>
            <a:spLocks noChangeShapeType="1"/>
          </p:cNvSpPr>
          <p:nvPr/>
        </p:nvSpPr>
        <p:spPr bwMode="auto">
          <a:xfrm>
            <a:off x="7391400" y="5588000"/>
            <a:ext cx="53340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8" name="Line 1038"/>
          <p:cNvSpPr>
            <a:spLocks noChangeShapeType="1"/>
          </p:cNvSpPr>
          <p:nvPr/>
        </p:nvSpPr>
        <p:spPr bwMode="auto">
          <a:xfrm>
            <a:off x="838200" y="4597400"/>
            <a:ext cx="502920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199" name="Line 1039"/>
          <p:cNvSpPr>
            <a:spLocks noChangeShapeType="1"/>
          </p:cNvSpPr>
          <p:nvPr/>
        </p:nvSpPr>
        <p:spPr bwMode="auto">
          <a:xfrm>
            <a:off x="838200" y="5435600"/>
            <a:ext cx="5486400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200" name="Rectangle 1040"/>
          <p:cNvSpPr>
            <a:spLocks noChangeArrowheads="1"/>
          </p:cNvSpPr>
          <p:nvPr/>
        </p:nvSpPr>
        <p:spPr bwMode="auto">
          <a:xfrm>
            <a:off x="476250" y="41910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+mj-lt"/>
              </a:rPr>
              <a:t>90%</a:t>
            </a:r>
          </a:p>
        </p:txBody>
      </p:sp>
      <p:sp>
        <p:nvSpPr>
          <p:cNvPr id="349201" name="Rectangle 1041"/>
          <p:cNvSpPr>
            <a:spLocks noChangeArrowheads="1"/>
          </p:cNvSpPr>
          <p:nvPr/>
        </p:nvSpPr>
        <p:spPr bwMode="auto">
          <a:xfrm>
            <a:off x="427038" y="50546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+mj-lt"/>
              </a:rPr>
              <a:t>10%</a:t>
            </a:r>
          </a:p>
        </p:txBody>
      </p:sp>
      <p:grpSp>
        <p:nvGrpSpPr>
          <p:cNvPr id="349207" name="Group 1047"/>
          <p:cNvGrpSpPr>
            <a:grpSpLocks/>
          </p:cNvGrpSpPr>
          <p:nvPr/>
        </p:nvGrpSpPr>
        <p:grpSpPr bwMode="auto">
          <a:xfrm>
            <a:off x="1905000" y="4597402"/>
            <a:ext cx="1524000" cy="1616076"/>
            <a:chOff x="1200" y="3120"/>
            <a:chExt cx="960" cy="1018"/>
          </a:xfrm>
        </p:grpSpPr>
        <p:sp>
          <p:nvSpPr>
            <p:cNvPr id="349202" name="Line 1042"/>
            <p:cNvSpPr>
              <a:spLocks noChangeShapeType="1"/>
            </p:cNvSpPr>
            <p:nvPr/>
          </p:nvSpPr>
          <p:spPr bwMode="auto">
            <a:xfrm>
              <a:off x="1824" y="3120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9203" name="Line 1043"/>
            <p:cNvSpPr>
              <a:spLocks noChangeShapeType="1"/>
            </p:cNvSpPr>
            <p:nvPr/>
          </p:nvSpPr>
          <p:spPr bwMode="auto">
            <a:xfrm>
              <a:off x="1536" y="3648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9204" name="Line 1044"/>
            <p:cNvSpPr>
              <a:spLocks noChangeShapeType="1"/>
            </p:cNvSpPr>
            <p:nvPr/>
          </p:nvSpPr>
          <p:spPr bwMode="auto">
            <a:xfrm>
              <a:off x="1200" y="403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9205" name="Line 1045"/>
            <p:cNvSpPr>
              <a:spLocks noChangeShapeType="1"/>
            </p:cNvSpPr>
            <p:nvPr/>
          </p:nvSpPr>
          <p:spPr bwMode="auto">
            <a:xfrm flipH="1">
              <a:off x="1824" y="403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9206" name="Rectangle 1046"/>
            <p:cNvSpPr>
              <a:spLocks noChangeArrowheads="1"/>
            </p:cNvSpPr>
            <p:nvPr/>
          </p:nvSpPr>
          <p:spPr bwMode="auto">
            <a:xfrm>
              <a:off x="1576" y="3808"/>
              <a:ext cx="24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+mj-lt"/>
                </a:rPr>
                <a:t>t</a:t>
              </a:r>
              <a:r>
                <a:rPr lang="en-US" sz="2800" baseline="-25000">
                  <a:latin typeface="+mj-lt"/>
                </a:rPr>
                <a:t>r</a:t>
              </a:r>
            </a:p>
          </p:txBody>
        </p:sp>
      </p:grpSp>
      <p:sp>
        <p:nvSpPr>
          <p:cNvPr id="349209" name="Line 1049"/>
          <p:cNvSpPr>
            <a:spLocks noChangeShapeType="1"/>
          </p:cNvSpPr>
          <p:nvPr/>
        </p:nvSpPr>
        <p:spPr bwMode="auto">
          <a:xfrm>
            <a:off x="5791200" y="4597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210" name="Line 1050"/>
          <p:cNvSpPr>
            <a:spLocks noChangeShapeType="1"/>
          </p:cNvSpPr>
          <p:nvPr/>
        </p:nvSpPr>
        <p:spPr bwMode="auto">
          <a:xfrm>
            <a:off x="6324600" y="5435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211" name="Line 1051"/>
          <p:cNvSpPr>
            <a:spLocks noChangeShapeType="1"/>
          </p:cNvSpPr>
          <p:nvPr/>
        </p:nvSpPr>
        <p:spPr bwMode="auto">
          <a:xfrm>
            <a:off x="5257800" y="5969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212" name="Line 1052"/>
          <p:cNvSpPr>
            <a:spLocks noChangeShapeType="1"/>
          </p:cNvSpPr>
          <p:nvPr/>
        </p:nvSpPr>
        <p:spPr bwMode="auto">
          <a:xfrm flipH="1">
            <a:off x="6324600" y="5969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9213" name="Rectangle 1053"/>
          <p:cNvSpPr>
            <a:spLocks noChangeArrowheads="1"/>
          </p:cNvSpPr>
          <p:nvPr/>
        </p:nvSpPr>
        <p:spPr bwMode="auto">
          <a:xfrm>
            <a:off x="5899150" y="5613400"/>
            <a:ext cx="378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+mj-lt"/>
              </a:rPr>
              <a:t>t</a:t>
            </a:r>
            <a:r>
              <a:rPr lang="en-US" sz="2800" baseline="-25000">
                <a:latin typeface="+mj-lt"/>
              </a:rPr>
              <a:t>f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CMOS Voltage vs. Speed</a:t>
            </a:r>
          </a:p>
        </p:txBody>
      </p:sp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52550"/>
            <a:ext cx="7145511" cy="53530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1524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How voltage affects speed?</a:t>
            </a:r>
            <a:endParaRPr lang="en-US" sz="36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334000" y="2971800"/>
            <a:ext cx="1447800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72200" y="2209800"/>
            <a:ext cx="25908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Voltage grows and speed grows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8001000" cy="5181600"/>
          </a:xfrm>
          <a:solidFill>
            <a:srgbClr val="FFFF00"/>
          </a:solidFill>
        </p:spPr>
        <p:txBody>
          <a:bodyPr/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Fan-Out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77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Taxonomies of ICs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86800" cy="4114800"/>
          </a:xfrm>
        </p:spPr>
        <p:txBody>
          <a:bodyPr/>
          <a:lstStyle/>
          <a:p>
            <a:r>
              <a:rPr lang="en-US"/>
              <a:t>Density/Level of Integration</a:t>
            </a:r>
          </a:p>
          <a:p>
            <a:pPr lvl="1"/>
            <a:r>
              <a:rPr lang="en-US"/>
              <a:t>SSI (Small Scale Integration) ~10 gates/IC</a:t>
            </a:r>
          </a:p>
          <a:p>
            <a:pPr lvl="1"/>
            <a:r>
              <a:rPr lang="en-US"/>
              <a:t>MSI (Medium Scale Integration) 10</a:t>
            </a:r>
            <a:r>
              <a:rPr lang="en-US" baseline="30000"/>
              <a:t>2</a:t>
            </a:r>
            <a:r>
              <a:rPr lang="en-US"/>
              <a:t> gates/IC</a:t>
            </a:r>
          </a:p>
          <a:p>
            <a:pPr lvl="1"/>
            <a:r>
              <a:rPr lang="en-US"/>
              <a:t>LSI (Large Scale Integration) 10</a:t>
            </a:r>
            <a:r>
              <a:rPr lang="en-US" baseline="30000"/>
              <a:t>3</a:t>
            </a:r>
            <a:r>
              <a:rPr lang="en-US"/>
              <a:t> gates/IC</a:t>
            </a:r>
          </a:p>
          <a:p>
            <a:pPr lvl="1"/>
            <a:r>
              <a:rPr lang="en-US"/>
              <a:t>VLSI (Very Large Scale Integration) 10</a:t>
            </a:r>
            <a:r>
              <a:rPr lang="en-US" baseline="30000"/>
              <a:t>7</a:t>
            </a:r>
            <a:r>
              <a:rPr lang="en-US"/>
              <a:t>-10</a:t>
            </a:r>
            <a:r>
              <a:rPr lang="en-US" baseline="30000"/>
              <a:t>8 </a:t>
            </a:r>
            <a:r>
              <a:rPr lang="en-US"/>
              <a:t>gates/IC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4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and Fan-Out</a:t>
            </a:r>
          </a:p>
        </p:txBody>
      </p:sp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304800" y="2057400"/>
            <a:ext cx="883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I</a:t>
            </a:r>
            <a:r>
              <a:rPr lang="en-US" sz="2800" baseline="-25000" dirty="0"/>
              <a:t>IH</a:t>
            </a:r>
            <a:r>
              <a:rPr lang="en-US" sz="2800" dirty="0"/>
              <a:t>, I</a:t>
            </a:r>
            <a:r>
              <a:rPr lang="en-US" sz="2800" baseline="-25000" dirty="0"/>
              <a:t>IL</a:t>
            </a:r>
            <a:r>
              <a:rPr lang="en-US" sz="2800" dirty="0"/>
              <a:t>, I</a:t>
            </a:r>
            <a:r>
              <a:rPr lang="en-US" sz="2800" baseline="-25000" dirty="0"/>
              <a:t>OH</a:t>
            </a:r>
            <a:r>
              <a:rPr lang="en-US" sz="2800" dirty="0"/>
              <a:t>, I</a:t>
            </a:r>
            <a:r>
              <a:rPr lang="en-US" sz="2800" baseline="-25000" dirty="0"/>
              <a:t>OL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/>
              <a:t>I</a:t>
            </a:r>
            <a:r>
              <a:rPr lang="en-US" baseline="-25000" dirty="0"/>
              <a:t>IH   </a:t>
            </a:r>
            <a:r>
              <a:rPr lang="en-US" dirty="0"/>
              <a:t>Maximum current that flows into the input in H state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/>
              <a:t>I</a:t>
            </a:r>
            <a:r>
              <a:rPr lang="en-US" baseline="-25000" dirty="0"/>
              <a:t>IL   </a:t>
            </a:r>
            <a:r>
              <a:rPr lang="en-US" dirty="0"/>
              <a:t>Maximum current that flows into the input in L state</a:t>
            </a:r>
            <a:endParaRPr lang="en-US" baseline="-25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/>
              <a:t>I</a:t>
            </a:r>
            <a:r>
              <a:rPr lang="en-US" baseline="-25000" dirty="0"/>
              <a:t>OH </a:t>
            </a:r>
            <a:r>
              <a:rPr lang="en-US" dirty="0"/>
              <a:t>Maximum current that output can source in H state</a:t>
            </a:r>
            <a:br>
              <a:rPr lang="en-US" dirty="0"/>
            </a:br>
            <a:r>
              <a:rPr lang="en-US" dirty="0"/>
              <a:t>		while maintaining output voltage of at least V</a:t>
            </a:r>
            <a:r>
              <a:rPr lang="en-US" baseline="-25000" dirty="0"/>
              <a:t>OH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/>
              <a:t>I</a:t>
            </a:r>
            <a:r>
              <a:rPr lang="en-US" baseline="-25000" dirty="0"/>
              <a:t>OL </a:t>
            </a:r>
            <a:r>
              <a:rPr lang="en-US" dirty="0"/>
              <a:t>Maximum current that output can sink in L state</a:t>
            </a:r>
            <a:br>
              <a:rPr lang="en-US" dirty="0"/>
            </a:br>
            <a:r>
              <a:rPr lang="en-US" dirty="0"/>
              <a:t>		while maintaining output voltage of no more than V</a:t>
            </a:r>
            <a:r>
              <a:rPr lang="en-US" baseline="-25000" dirty="0"/>
              <a:t>OL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baseline="-25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4" y="0"/>
            <a:ext cx="2271486" cy="725487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dirty="0"/>
              <a:t>Fan-Out</a:t>
            </a:r>
          </a:p>
        </p:txBody>
      </p:sp>
      <p:pic>
        <p:nvPicPr>
          <p:cNvPr id="337924" name="Picture 4" descr="C:\jobs\Marries\ch10\tiff\AACFLVX0.t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r="50000" b="7408"/>
          <a:stretch>
            <a:fillRect/>
          </a:stretch>
        </p:blipFill>
        <p:spPr>
          <a:xfrm>
            <a:off x="76200" y="1447800"/>
            <a:ext cx="4419600" cy="4608513"/>
          </a:xfrm>
          <a:noFill/>
          <a:ln/>
        </p:spPr>
      </p:pic>
      <p:pic>
        <p:nvPicPr>
          <p:cNvPr id="337927" name="Picture 7" descr="C:\Sandige\3\tiff\006.tif"/>
          <p:cNvPicPr>
            <a:picLocks noChangeAspect="1" noChangeArrowheads="1"/>
          </p:cNvPicPr>
          <p:nvPr/>
        </p:nvPicPr>
        <p:blipFill>
          <a:blip r:embed="rId3"/>
          <a:srcRect t="42308" r="64597" b="45465"/>
          <a:stretch>
            <a:fillRect/>
          </a:stretch>
        </p:blipFill>
        <p:spPr bwMode="auto">
          <a:xfrm>
            <a:off x="2341336" y="0"/>
            <a:ext cx="3352800" cy="1219200"/>
          </a:xfrm>
          <a:prstGeom prst="rect">
            <a:avLst/>
          </a:prstGeom>
          <a:noFill/>
        </p:spPr>
      </p:pic>
      <p:pic>
        <p:nvPicPr>
          <p:cNvPr id="337928" name="Picture 8" descr="C:\Sandige\3\tiff\006.tif"/>
          <p:cNvPicPr>
            <a:picLocks noChangeAspect="1" noChangeArrowheads="1"/>
          </p:cNvPicPr>
          <p:nvPr/>
        </p:nvPicPr>
        <p:blipFill>
          <a:blip r:embed="rId3"/>
          <a:srcRect l="78047" t="36568" r="3510" b="31078"/>
          <a:stretch>
            <a:fillRect/>
          </a:stretch>
        </p:blipFill>
        <p:spPr bwMode="auto">
          <a:xfrm>
            <a:off x="6201229" y="99672"/>
            <a:ext cx="2819400" cy="4598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37929" name="AutoShape 9"/>
          <p:cNvSpPr>
            <a:spLocks/>
          </p:cNvSpPr>
          <p:nvPr/>
        </p:nvSpPr>
        <p:spPr bwMode="auto">
          <a:xfrm>
            <a:off x="1524000" y="2514600"/>
            <a:ext cx="381000" cy="22860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30" name="Text Box 10"/>
          <p:cNvSpPr txBox="1">
            <a:spLocks noChangeArrowheads="1"/>
          </p:cNvSpPr>
          <p:nvPr/>
        </p:nvSpPr>
        <p:spPr bwMode="auto">
          <a:xfrm>
            <a:off x="1098550" y="990600"/>
            <a:ext cx="222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Sourcing current</a:t>
            </a:r>
          </a:p>
        </p:txBody>
      </p:sp>
      <p:sp>
        <p:nvSpPr>
          <p:cNvPr id="337931" name="Text Box 11"/>
          <p:cNvSpPr txBox="1">
            <a:spLocks noChangeArrowheads="1"/>
          </p:cNvSpPr>
          <p:nvPr/>
        </p:nvSpPr>
        <p:spPr bwMode="auto">
          <a:xfrm>
            <a:off x="2730727" y="1524000"/>
            <a:ext cx="1677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baseline="-25000" dirty="0">
                <a:solidFill>
                  <a:srgbClr val="FF0000"/>
                </a:solidFill>
              </a:rPr>
              <a:t>OH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(I</a:t>
            </a:r>
            <a:r>
              <a:rPr lang="en-US" baseline="-25000" dirty="0">
                <a:solidFill>
                  <a:srgbClr val="FF0000"/>
                </a:solidFill>
              </a:rPr>
              <a:t>IH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257143" y="6629400"/>
            <a:ext cx="1905000" cy="457200"/>
          </a:xfrm>
        </p:spPr>
        <p:txBody>
          <a:bodyPr/>
          <a:lstStyle/>
          <a:p>
            <a:fld id="{0D4DB023-E50F-4960-A2D6-52B52BEA023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50847" y="2279106"/>
            <a:ext cx="250235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</a:t>
            </a:r>
            <a:r>
              <a:rPr lang="en-US" sz="1800" baseline="-25000" dirty="0"/>
              <a:t>OH </a:t>
            </a:r>
            <a:r>
              <a:rPr lang="en-US" sz="1800" dirty="0"/>
              <a:t>Maximum current that output can source in H </a:t>
            </a:r>
            <a:r>
              <a:rPr lang="en-US" sz="1800" dirty="0" smtClean="0"/>
              <a:t>state while </a:t>
            </a:r>
            <a:r>
              <a:rPr lang="en-US" sz="1800" dirty="0"/>
              <a:t>maintaining output voltage of at least V</a:t>
            </a:r>
            <a:r>
              <a:rPr lang="en-US" sz="1800" baseline="-25000" dirty="0"/>
              <a:t>OH</a:t>
            </a:r>
            <a:endParaRPr lang="en-US" sz="1800" baseline="-25000" dirty="0"/>
          </a:p>
        </p:txBody>
      </p:sp>
      <p:sp>
        <p:nvSpPr>
          <p:cNvPr id="3" name="Rectangle 2"/>
          <p:cNvSpPr/>
          <p:nvPr/>
        </p:nvSpPr>
        <p:spPr>
          <a:xfrm>
            <a:off x="3915229" y="5424496"/>
            <a:ext cx="256177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</a:t>
            </a:r>
            <a:r>
              <a:rPr lang="en-US" sz="1800" baseline="-25000" dirty="0"/>
              <a:t>IH   </a:t>
            </a:r>
            <a:r>
              <a:rPr lang="en-US" sz="1800" dirty="0"/>
              <a:t>Maximum current that flows into the input in H state </a:t>
            </a:r>
            <a:endParaRPr lang="en-US" sz="18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730727" y="3886200"/>
            <a:ext cx="1677987" cy="152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905000" y="1828800"/>
            <a:ext cx="21336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7257" y="0"/>
            <a:ext cx="2064657" cy="685800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dirty="0"/>
              <a:t>Fan-Out</a:t>
            </a:r>
          </a:p>
        </p:txBody>
      </p:sp>
      <p:pic>
        <p:nvPicPr>
          <p:cNvPr id="363523" name="Picture 3" descr="C:\jobs\Marries\ch10\tiff\AACFLVX0.t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52586" b="7408"/>
          <a:stretch>
            <a:fillRect/>
          </a:stretch>
        </p:blipFill>
        <p:spPr>
          <a:xfrm>
            <a:off x="152400" y="2020888"/>
            <a:ext cx="4191000" cy="4608512"/>
          </a:xfrm>
          <a:noFill/>
          <a:ln/>
        </p:spPr>
      </p:pic>
      <p:pic>
        <p:nvPicPr>
          <p:cNvPr id="363524" name="Picture 4" descr="C:\Sandige\3\tiff\006.tif"/>
          <p:cNvPicPr>
            <a:picLocks noChangeAspect="1" noChangeArrowheads="1"/>
          </p:cNvPicPr>
          <p:nvPr/>
        </p:nvPicPr>
        <p:blipFill>
          <a:blip r:embed="rId3"/>
          <a:srcRect t="42308" r="64597" b="45465"/>
          <a:stretch>
            <a:fillRect/>
          </a:stretch>
        </p:blipFill>
        <p:spPr bwMode="auto">
          <a:xfrm>
            <a:off x="2075543" y="23246"/>
            <a:ext cx="3352800" cy="1219200"/>
          </a:xfrm>
          <a:prstGeom prst="rect">
            <a:avLst/>
          </a:prstGeom>
          <a:noFill/>
        </p:spPr>
      </p:pic>
      <p:pic>
        <p:nvPicPr>
          <p:cNvPr id="363525" name="Picture 5" descr="C:\Sandige\3\tiff\006.tif"/>
          <p:cNvPicPr>
            <a:picLocks noChangeAspect="1" noChangeArrowheads="1"/>
          </p:cNvPicPr>
          <p:nvPr/>
        </p:nvPicPr>
        <p:blipFill>
          <a:blip r:embed="rId3"/>
          <a:srcRect l="78047" t="36568" r="3510" b="31078"/>
          <a:stretch>
            <a:fillRect/>
          </a:stretch>
        </p:blipFill>
        <p:spPr bwMode="auto">
          <a:xfrm>
            <a:off x="6324600" y="0"/>
            <a:ext cx="2819400" cy="4598988"/>
          </a:xfrm>
          <a:prstGeom prst="rect">
            <a:avLst/>
          </a:prstGeom>
          <a:noFill/>
        </p:spPr>
      </p:pic>
      <p:sp>
        <p:nvSpPr>
          <p:cNvPr id="363526" name="AutoShape 6"/>
          <p:cNvSpPr>
            <a:spLocks/>
          </p:cNvSpPr>
          <p:nvPr/>
        </p:nvSpPr>
        <p:spPr bwMode="auto">
          <a:xfrm>
            <a:off x="1524000" y="3048000"/>
            <a:ext cx="381000" cy="22860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7" name="Rectangle 7"/>
          <p:cNvSpPr>
            <a:spLocks noChangeArrowheads="1"/>
          </p:cNvSpPr>
          <p:nvPr/>
        </p:nvSpPr>
        <p:spPr bwMode="auto">
          <a:xfrm>
            <a:off x="1219200" y="1371600"/>
            <a:ext cx="207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Sinking current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2611438" y="2286000"/>
            <a:ext cx="1633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 baseline="-25000">
                <a:solidFill>
                  <a:srgbClr val="FF0000"/>
                </a:solidFill>
              </a:rPr>
              <a:t>OL</a:t>
            </a:r>
            <a:r>
              <a:rPr lang="en-US">
                <a:solidFill>
                  <a:srgbClr val="FF0000"/>
                </a:solidFill>
              </a:rPr>
              <a:t> = </a:t>
            </a:r>
            <a:r>
              <a:rPr lang="en-US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>
                <a:solidFill>
                  <a:srgbClr val="FF0000"/>
                </a:solidFill>
              </a:rPr>
              <a:t> (I</a:t>
            </a:r>
            <a:r>
              <a:rPr lang="en-US" baseline="-25000">
                <a:solidFill>
                  <a:srgbClr val="FF0000"/>
                </a:solidFill>
              </a:rPr>
              <a:t>IL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206343" y="6447929"/>
            <a:ext cx="1905000" cy="457200"/>
          </a:xfrm>
        </p:spPr>
        <p:txBody>
          <a:bodyPr/>
          <a:lstStyle/>
          <a:p>
            <a:fld id="{0D4DB023-E50F-4960-A2D6-52B52BEA023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9300" y="5412377"/>
            <a:ext cx="30353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</a:t>
            </a:r>
            <a:r>
              <a:rPr lang="en-US" sz="1800" baseline="-25000" dirty="0"/>
              <a:t>IL   </a:t>
            </a:r>
            <a:r>
              <a:rPr lang="en-US" sz="1800" dirty="0"/>
              <a:t>Maximum current that flows into the input in L state</a:t>
            </a:r>
            <a:endParaRPr lang="en-US" sz="1800" baseline="-25000" dirty="0"/>
          </a:p>
        </p:txBody>
      </p:sp>
      <p:sp>
        <p:nvSpPr>
          <p:cNvPr id="3" name="Rectangle 2"/>
          <p:cNvSpPr/>
          <p:nvPr/>
        </p:nvSpPr>
        <p:spPr>
          <a:xfrm>
            <a:off x="4516438" y="2469384"/>
            <a:ext cx="241776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</a:t>
            </a:r>
            <a:r>
              <a:rPr lang="en-US" sz="1800" baseline="-25000" dirty="0"/>
              <a:t>OL </a:t>
            </a:r>
            <a:r>
              <a:rPr lang="en-US" sz="1800" dirty="0"/>
              <a:t>Maximum current that output can sink in L </a:t>
            </a:r>
            <a:r>
              <a:rPr lang="en-US" sz="1800" dirty="0" smtClean="0"/>
              <a:t>state while </a:t>
            </a:r>
            <a:r>
              <a:rPr lang="en-US" sz="1800" dirty="0"/>
              <a:t>maintaining output voltage of no more than V</a:t>
            </a:r>
            <a:r>
              <a:rPr lang="en-US" sz="1800" baseline="-25000" dirty="0"/>
              <a:t>O</a:t>
            </a:r>
            <a:endParaRPr lang="en-US" sz="1800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743200" y="4410670"/>
            <a:ext cx="838200" cy="107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057400" y="2244153"/>
            <a:ext cx="2514600" cy="499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458200" cy="5181600"/>
          </a:xfrm>
          <a:solidFill>
            <a:srgbClr val="FFFF00"/>
          </a:solidFill>
        </p:spPr>
        <p:txBody>
          <a:bodyPr/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Dissipation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6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Power Dissipation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/>
              <a:t>Power “dissipation” and “consumption”</a:t>
            </a:r>
          </a:p>
          <a:p>
            <a:r>
              <a:rPr lang="en-US"/>
              <a:t>Static (“quiescent”) power dissipation</a:t>
            </a:r>
          </a:p>
          <a:p>
            <a:pPr lvl="1"/>
            <a:r>
              <a:rPr lang="en-US"/>
              <a:t>When device outputs not changing</a:t>
            </a:r>
          </a:p>
          <a:p>
            <a:pPr lvl="1"/>
            <a:r>
              <a:rPr lang="en-US"/>
              <a:t>Very low for CMOS</a:t>
            </a:r>
          </a:p>
          <a:p>
            <a:r>
              <a:rPr lang="en-US"/>
              <a:t>Dynamic power dissipation</a:t>
            </a:r>
          </a:p>
        </p:txBody>
      </p:sp>
      <p:graphicFrame>
        <p:nvGraphicFramePr>
          <p:cNvPr id="370694" name="Object 6"/>
          <p:cNvGraphicFramePr>
            <a:graphicFrameLocks noChangeAspect="1"/>
          </p:cNvGraphicFramePr>
          <p:nvPr/>
        </p:nvGraphicFramePr>
        <p:xfrm>
          <a:off x="2074863" y="4191000"/>
          <a:ext cx="488156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19" name="Equation" r:id="rId3" imgW="1473120" imgH="241200" progId="">
                  <p:embed/>
                </p:oleObj>
              </mc:Choice>
              <mc:Fallback>
                <p:oleObj name="Equation" r:id="rId3" imgW="1473120" imgH="24120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863" y="4191000"/>
                        <a:ext cx="4881562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5" name="Object 7"/>
          <p:cNvGraphicFramePr>
            <a:graphicFrameLocks noChangeAspect="1"/>
          </p:cNvGraphicFramePr>
          <p:nvPr/>
        </p:nvGraphicFramePr>
        <p:xfrm>
          <a:off x="1295400" y="5089525"/>
          <a:ext cx="7315200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20" name="Equation" r:id="rId5" imgW="4343400" imgH="914400" progId="">
                  <p:embed/>
                </p:oleObj>
              </mc:Choice>
              <mc:Fallback>
                <p:oleObj name="Equation" r:id="rId5" imgW="4343400" imgH="9144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089525"/>
                        <a:ext cx="7315200" cy="153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102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CMOS Voltage Roadmap</a:t>
            </a:r>
          </a:p>
        </p:txBody>
      </p:sp>
      <p:pic>
        <p:nvPicPr>
          <p:cNvPr id="355330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8" y="285750"/>
            <a:ext cx="83915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Product Life Cycle</a:t>
            </a:r>
          </a:p>
        </p:txBody>
      </p:sp>
      <p:pic>
        <p:nvPicPr>
          <p:cNvPr id="3563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8" y="285750"/>
            <a:ext cx="83915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Sample Data Sheet (Part 1)</a:t>
            </a:r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2"/>
          <a:srcRect l="10077" r="6046" b="54482"/>
          <a:stretch>
            <a:fillRect/>
          </a:stretch>
        </p:blipFill>
        <p:spPr bwMode="auto">
          <a:xfrm>
            <a:off x="76200" y="304800"/>
            <a:ext cx="8991600" cy="6318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57200" y="5029200"/>
            <a:ext cx="8534400" cy="1558925"/>
            <a:chOff x="288" y="3194"/>
            <a:chExt cx="5376" cy="982"/>
          </a:xfrm>
          <a:solidFill>
            <a:schemeClr val="bg1"/>
          </a:solidFill>
        </p:grpSpPr>
        <p:sp>
          <p:nvSpPr>
            <p:cNvPr id="358416" name="Rectangle 16"/>
            <p:cNvSpPr>
              <a:spLocks noChangeArrowheads="1"/>
            </p:cNvSpPr>
            <p:nvPr/>
          </p:nvSpPr>
          <p:spPr bwMode="auto">
            <a:xfrm>
              <a:off x="288" y="3744"/>
              <a:ext cx="5376" cy="4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8417" name="Text Box 17"/>
            <p:cNvSpPr txBox="1">
              <a:spLocks noChangeArrowheads="1"/>
            </p:cNvSpPr>
            <p:nvPr/>
          </p:nvSpPr>
          <p:spPr bwMode="auto">
            <a:xfrm>
              <a:off x="518" y="3194"/>
              <a:ext cx="1011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+mj-lt"/>
                </a:rPr>
                <a:t>Description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57200" y="838200"/>
            <a:ext cx="7848600" cy="4876800"/>
            <a:chOff x="288" y="528"/>
            <a:chExt cx="4944" cy="3072"/>
          </a:xfrm>
          <a:noFill/>
        </p:grpSpPr>
        <p:sp>
          <p:nvSpPr>
            <p:cNvPr id="358413" name="Rectangle 13"/>
            <p:cNvSpPr>
              <a:spLocks noChangeArrowheads="1"/>
            </p:cNvSpPr>
            <p:nvPr/>
          </p:nvSpPr>
          <p:spPr bwMode="auto">
            <a:xfrm>
              <a:off x="288" y="1488"/>
              <a:ext cx="4944" cy="2112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8414" name="Text Box 14"/>
            <p:cNvSpPr txBox="1">
              <a:spLocks noChangeArrowheads="1"/>
            </p:cNvSpPr>
            <p:nvPr/>
          </p:nvSpPr>
          <p:spPr bwMode="auto">
            <a:xfrm>
              <a:off x="336" y="528"/>
              <a:ext cx="2362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+mj-lt"/>
                </a:rPr>
                <a:t>Package options and pinouts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1295400"/>
            <a:ext cx="8077200" cy="2255838"/>
            <a:chOff x="144" y="816"/>
            <a:chExt cx="5088" cy="1421"/>
          </a:xfrm>
          <a:solidFill>
            <a:schemeClr val="bg1"/>
          </a:solidFill>
        </p:grpSpPr>
        <p:sp>
          <p:nvSpPr>
            <p:cNvPr id="358410" name="Rectangle 10"/>
            <p:cNvSpPr>
              <a:spLocks noChangeArrowheads="1"/>
            </p:cNvSpPr>
            <p:nvPr/>
          </p:nvSpPr>
          <p:spPr bwMode="auto">
            <a:xfrm>
              <a:off x="144" y="816"/>
              <a:ext cx="5088" cy="76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8411" name="Text Box 11"/>
            <p:cNvSpPr txBox="1">
              <a:spLocks noChangeArrowheads="1"/>
            </p:cNvSpPr>
            <p:nvPr/>
          </p:nvSpPr>
          <p:spPr bwMode="auto">
            <a:xfrm>
              <a:off x="171" y="1946"/>
              <a:ext cx="4226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+mj-lt"/>
                </a:rPr>
                <a:t>Main features/benefits of device (“features bullets”)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57200" y="762000"/>
            <a:ext cx="8534400" cy="457200"/>
            <a:chOff x="384" y="480"/>
            <a:chExt cx="5376" cy="288"/>
          </a:xfrm>
          <a:solidFill>
            <a:schemeClr val="bg1"/>
          </a:solidFill>
        </p:grpSpPr>
        <p:sp>
          <p:nvSpPr>
            <p:cNvPr id="358407" name="Oval 7"/>
            <p:cNvSpPr>
              <a:spLocks noChangeArrowheads="1"/>
            </p:cNvSpPr>
            <p:nvPr/>
          </p:nvSpPr>
          <p:spPr bwMode="auto">
            <a:xfrm>
              <a:off x="2736" y="480"/>
              <a:ext cx="3024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8408" name="Text Box 8"/>
            <p:cNvSpPr txBox="1">
              <a:spLocks noChangeArrowheads="1"/>
            </p:cNvSpPr>
            <p:nvPr/>
          </p:nvSpPr>
          <p:spPr bwMode="auto">
            <a:xfrm>
              <a:off x="384" y="480"/>
              <a:ext cx="1958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+mj-lt"/>
                </a:rPr>
                <a:t>Brief device description</a:t>
              </a: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95288" y="457200"/>
            <a:ext cx="8596312" cy="2227263"/>
            <a:chOff x="249" y="288"/>
            <a:chExt cx="5415" cy="1403"/>
          </a:xfrm>
          <a:solidFill>
            <a:schemeClr val="bg1"/>
          </a:solidFill>
        </p:grpSpPr>
        <p:sp>
          <p:nvSpPr>
            <p:cNvPr id="358404" name="Oval 4"/>
            <p:cNvSpPr>
              <a:spLocks noChangeArrowheads="1"/>
            </p:cNvSpPr>
            <p:nvPr/>
          </p:nvSpPr>
          <p:spPr bwMode="auto">
            <a:xfrm>
              <a:off x="4224" y="288"/>
              <a:ext cx="1440" cy="2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8405" name="Text Box 5"/>
            <p:cNvSpPr txBox="1">
              <a:spLocks noChangeArrowheads="1"/>
            </p:cNvSpPr>
            <p:nvPr/>
          </p:nvSpPr>
          <p:spPr bwMode="auto">
            <a:xfrm>
              <a:off x="249" y="702"/>
              <a:ext cx="3439" cy="9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+mj-lt"/>
                </a:rPr>
                <a:t>Part number: SN54/74&lt;family&gt;&lt;function&gt;</a:t>
              </a:r>
            </a:p>
            <a:p>
              <a:r>
                <a:rPr lang="en-US">
                  <a:solidFill>
                    <a:srgbClr val="FF0000"/>
                  </a:solidFill>
                  <a:latin typeface="+mj-lt"/>
                </a:rPr>
                <a:t>SN54 – military;  SN74 commercial</a:t>
              </a:r>
            </a:p>
            <a:p>
              <a:r>
                <a:rPr lang="en-US">
                  <a:solidFill>
                    <a:srgbClr val="FF0000"/>
                  </a:solidFill>
                  <a:latin typeface="+mj-lt"/>
                </a:rPr>
                <a:t>HC – high speed CMOS family</a:t>
              </a:r>
            </a:p>
            <a:p>
              <a:r>
                <a:rPr lang="en-US">
                  <a:solidFill>
                    <a:srgbClr val="FF0000"/>
                  </a:solidFill>
                  <a:latin typeface="+mj-lt"/>
                </a:rPr>
                <a:t>08 Quad 2-input positive (logic) AND gates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61" name="Rectangle 10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Sample Data Sheet (Part 2)</a:t>
            </a:r>
          </a:p>
        </p:txBody>
      </p:sp>
      <p:pic>
        <p:nvPicPr>
          <p:cNvPr id="364563" name="Picture 1043"/>
          <p:cNvPicPr>
            <a:picLocks noChangeAspect="1" noChangeArrowheads="1"/>
          </p:cNvPicPr>
          <p:nvPr/>
        </p:nvPicPr>
        <p:blipFill>
          <a:blip r:embed="rId2"/>
          <a:srcRect l="12093" t="45142" r="8061" b="17501"/>
          <a:stretch>
            <a:fillRect/>
          </a:stretch>
        </p:blipFill>
        <p:spPr bwMode="auto">
          <a:xfrm>
            <a:off x="0" y="76200"/>
            <a:ext cx="9058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4581" name="Group 1061"/>
          <p:cNvGrpSpPr>
            <a:grpSpLocks/>
          </p:cNvGrpSpPr>
          <p:nvPr/>
        </p:nvGrpSpPr>
        <p:grpSpPr bwMode="auto">
          <a:xfrm>
            <a:off x="974725" y="1066800"/>
            <a:ext cx="6753225" cy="4311650"/>
            <a:chOff x="614" y="672"/>
            <a:chExt cx="4254" cy="2716"/>
          </a:xfrm>
        </p:grpSpPr>
        <p:sp>
          <p:nvSpPr>
            <p:cNvPr id="364574" name="Text Box 1054"/>
            <p:cNvSpPr txBox="1">
              <a:spLocks noChangeArrowheads="1"/>
            </p:cNvSpPr>
            <p:nvPr/>
          </p:nvSpPr>
          <p:spPr bwMode="auto">
            <a:xfrm>
              <a:off x="614" y="3100"/>
              <a:ext cx="425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Availability and corresponding orderable part number</a:t>
              </a:r>
            </a:p>
          </p:txBody>
        </p:sp>
        <p:sp>
          <p:nvSpPr>
            <p:cNvPr id="364575" name="Oval 1055"/>
            <p:cNvSpPr>
              <a:spLocks noChangeArrowheads="1"/>
            </p:cNvSpPr>
            <p:nvPr/>
          </p:nvSpPr>
          <p:spPr bwMode="auto">
            <a:xfrm>
              <a:off x="1968" y="672"/>
              <a:ext cx="2016" cy="8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572" name="Group 1052"/>
          <p:cNvGrpSpPr>
            <a:grpSpLocks/>
          </p:cNvGrpSpPr>
          <p:nvPr/>
        </p:nvGrpSpPr>
        <p:grpSpPr bwMode="auto">
          <a:xfrm>
            <a:off x="974725" y="1295400"/>
            <a:ext cx="2301875" cy="3470275"/>
            <a:chOff x="614" y="816"/>
            <a:chExt cx="1450" cy="2186"/>
          </a:xfrm>
        </p:grpSpPr>
        <p:sp>
          <p:nvSpPr>
            <p:cNvPr id="364569" name="Text Box 1049"/>
            <p:cNvSpPr txBox="1">
              <a:spLocks noChangeArrowheads="1"/>
            </p:cNvSpPr>
            <p:nvPr/>
          </p:nvSpPr>
          <p:spPr bwMode="auto">
            <a:xfrm>
              <a:off x="614" y="2714"/>
              <a:ext cx="1165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Package style</a:t>
              </a:r>
            </a:p>
          </p:txBody>
        </p:sp>
        <p:sp>
          <p:nvSpPr>
            <p:cNvPr id="364570" name="Oval 1050"/>
            <p:cNvSpPr>
              <a:spLocks noChangeArrowheads="1"/>
            </p:cNvSpPr>
            <p:nvPr/>
          </p:nvSpPr>
          <p:spPr bwMode="auto">
            <a:xfrm>
              <a:off x="1296" y="816"/>
              <a:ext cx="768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567" name="Group 1047"/>
          <p:cNvGrpSpPr>
            <a:grpSpLocks/>
          </p:cNvGrpSpPr>
          <p:nvPr/>
        </p:nvGrpSpPr>
        <p:grpSpPr bwMode="auto">
          <a:xfrm>
            <a:off x="838200" y="1676400"/>
            <a:ext cx="7461250" cy="2727325"/>
            <a:chOff x="528" y="1056"/>
            <a:chExt cx="4700" cy="1718"/>
          </a:xfrm>
        </p:grpSpPr>
        <p:sp>
          <p:nvSpPr>
            <p:cNvPr id="364564" name="Text Box 1044"/>
            <p:cNvSpPr txBox="1">
              <a:spLocks noChangeArrowheads="1"/>
            </p:cNvSpPr>
            <p:nvPr/>
          </p:nvSpPr>
          <p:spPr bwMode="auto">
            <a:xfrm>
              <a:off x="532" y="2486"/>
              <a:ext cx="469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Note different environmental conditions specified for 74/54</a:t>
              </a:r>
            </a:p>
          </p:txBody>
        </p:sp>
        <p:sp>
          <p:nvSpPr>
            <p:cNvPr id="364565" name="Oval 1045"/>
            <p:cNvSpPr>
              <a:spLocks noChangeArrowheads="1"/>
            </p:cNvSpPr>
            <p:nvPr/>
          </p:nvSpPr>
          <p:spPr bwMode="auto">
            <a:xfrm>
              <a:off x="528" y="1056"/>
              <a:ext cx="768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566" name="Oval 1046"/>
            <p:cNvSpPr>
              <a:spLocks noChangeArrowheads="1"/>
            </p:cNvSpPr>
            <p:nvPr/>
          </p:nvSpPr>
          <p:spPr bwMode="auto">
            <a:xfrm>
              <a:off x="528" y="1872"/>
              <a:ext cx="768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4580" name="Oval 1060"/>
          <p:cNvSpPr>
            <a:spLocks noChangeArrowheads="1"/>
          </p:cNvSpPr>
          <p:nvPr/>
        </p:nvSpPr>
        <p:spPr bwMode="auto">
          <a:xfrm>
            <a:off x="6324600" y="304800"/>
            <a:ext cx="1752600" cy="281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8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Sample Data Sheet (Part 3)</a:t>
            </a:r>
          </a:p>
        </p:txBody>
      </p:sp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2"/>
          <a:srcRect l="4324" r="9698" b="52925"/>
          <a:stretch>
            <a:fillRect/>
          </a:stretch>
        </p:blipFill>
        <p:spPr bwMode="auto">
          <a:xfrm>
            <a:off x="0" y="152400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3" name="Oval 5"/>
          <p:cNvSpPr>
            <a:spLocks noChangeArrowheads="1"/>
          </p:cNvSpPr>
          <p:nvPr/>
        </p:nvSpPr>
        <p:spPr bwMode="auto">
          <a:xfrm>
            <a:off x="3276600" y="1295400"/>
            <a:ext cx="2895600" cy="1981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5574" name="Oval 6"/>
          <p:cNvSpPr>
            <a:spLocks noChangeArrowheads="1"/>
          </p:cNvSpPr>
          <p:nvPr/>
        </p:nvSpPr>
        <p:spPr bwMode="auto">
          <a:xfrm>
            <a:off x="3352800" y="3124200"/>
            <a:ext cx="2667000" cy="1600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8" name="Group 10"/>
          <p:cNvGrpSpPr>
            <a:grpSpLocks/>
          </p:cNvGrpSpPr>
          <p:nvPr/>
        </p:nvGrpSpPr>
        <p:grpSpPr bwMode="auto">
          <a:xfrm>
            <a:off x="228600" y="3581400"/>
            <a:ext cx="3938589" cy="1219200"/>
            <a:chOff x="144" y="2256"/>
            <a:chExt cx="2481" cy="768"/>
          </a:xfrm>
        </p:grpSpPr>
        <p:sp>
          <p:nvSpPr>
            <p:cNvPr id="365575" name="Oval 7"/>
            <p:cNvSpPr>
              <a:spLocks noChangeArrowheads="1"/>
            </p:cNvSpPr>
            <p:nvPr/>
          </p:nvSpPr>
          <p:spPr bwMode="auto">
            <a:xfrm>
              <a:off x="144" y="2640"/>
              <a:ext cx="1632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576" name="Text Box 8"/>
            <p:cNvSpPr txBox="1">
              <a:spLocks noChangeArrowheads="1"/>
            </p:cNvSpPr>
            <p:nvPr/>
          </p:nvSpPr>
          <p:spPr bwMode="auto">
            <a:xfrm>
              <a:off x="432" y="2256"/>
              <a:ext cx="2193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Not </a:t>
              </a:r>
              <a:r>
                <a:rPr lang="en-US" dirty="0">
                  <a:solidFill>
                    <a:srgbClr val="FF0000"/>
                  </a:solidFill>
                </a:rPr>
                <a:t>Operating Conditions!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3" grpId="0" animBg="1"/>
      <p:bldP spid="3655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533400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Taxonomies of ICs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2544"/>
            <a:ext cx="8915400" cy="60868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Design Methodology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Components (SSI/MSI/LSI)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Off-the-shelf Components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Basic Universal Building Blocks (AND, OR, NAND, NOR…)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Application-Specific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Parts (ASSP)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Target Specific Application Area, but not Customer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e.g. Printer Controller, USB Interface IC, HDD I/F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Application-Specific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 (ASIC)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Custom Design of IC Targeting Specific Market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Full-custom, standard cell, gate-arrays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e.g. ATI 3D Graphics Engine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Programmable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 Devices (PLD)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Can be used to implement wide variety designs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e.g. FPGA (Field-Programmable Gate Arrays)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0D4DB023-E50F-4960-A2D6-52B52BEA023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25" name="Picture 9"/>
          <p:cNvPicPr>
            <a:picLocks noChangeAspect="1" noChangeArrowheads="1"/>
          </p:cNvPicPr>
          <p:nvPr/>
        </p:nvPicPr>
        <p:blipFill>
          <a:blip r:embed="rId2"/>
          <a:srcRect l="3358" t="56226" r="7976" b="11057"/>
          <a:stretch>
            <a:fillRect/>
          </a:stretch>
        </p:blipFill>
        <p:spPr bwMode="auto">
          <a:xfrm>
            <a:off x="0" y="1727200"/>
            <a:ext cx="9144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7626" name="Oval 10"/>
          <p:cNvSpPr>
            <a:spLocks noChangeArrowheads="1"/>
          </p:cNvSpPr>
          <p:nvPr/>
        </p:nvSpPr>
        <p:spPr bwMode="auto">
          <a:xfrm>
            <a:off x="304800" y="1752600"/>
            <a:ext cx="3505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7637" name="Group 21"/>
          <p:cNvGrpSpPr>
            <a:grpSpLocks/>
          </p:cNvGrpSpPr>
          <p:nvPr/>
        </p:nvGrpSpPr>
        <p:grpSpPr bwMode="auto">
          <a:xfrm>
            <a:off x="152400" y="2286000"/>
            <a:ext cx="8763000" cy="609600"/>
            <a:chOff x="96" y="1440"/>
            <a:chExt cx="5520" cy="384"/>
          </a:xfrm>
        </p:grpSpPr>
        <p:sp>
          <p:nvSpPr>
            <p:cNvPr id="367635" name="Oval 19"/>
            <p:cNvSpPr>
              <a:spLocks noChangeArrowheads="1"/>
            </p:cNvSpPr>
            <p:nvPr/>
          </p:nvSpPr>
          <p:spPr bwMode="auto">
            <a:xfrm>
              <a:off x="96" y="1488"/>
              <a:ext cx="1440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36" name="Oval 20"/>
            <p:cNvSpPr>
              <a:spLocks noChangeArrowheads="1"/>
            </p:cNvSpPr>
            <p:nvPr/>
          </p:nvSpPr>
          <p:spPr bwMode="auto">
            <a:xfrm>
              <a:off x="4176" y="1440"/>
              <a:ext cx="1440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7638" name="Oval 22"/>
          <p:cNvSpPr>
            <a:spLocks noChangeArrowheads="1"/>
          </p:cNvSpPr>
          <p:nvPr/>
        </p:nvSpPr>
        <p:spPr bwMode="auto">
          <a:xfrm>
            <a:off x="1524000" y="17526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7647" name="Group 31"/>
          <p:cNvGrpSpPr>
            <a:grpSpLocks/>
          </p:cNvGrpSpPr>
          <p:nvPr/>
        </p:nvGrpSpPr>
        <p:grpSpPr bwMode="auto">
          <a:xfrm>
            <a:off x="304800" y="3352800"/>
            <a:ext cx="8534400" cy="914400"/>
            <a:chOff x="192" y="2112"/>
            <a:chExt cx="5376" cy="576"/>
          </a:xfrm>
        </p:grpSpPr>
        <p:sp>
          <p:nvSpPr>
            <p:cNvPr id="367643" name="Oval 27"/>
            <p:cNvSpPr>
              <a:spLocks noChangeArrowheads="1"/>
            </p:cNvSpPr>
            <p:nvPr/>
          </p:nvSpPr>
          <p:spPr bwMode="auto">
            <a:xfrm>
              <a:off x="192" y="2256"/>
              <a:ext cx="1440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44" name="Oval 28"/>
            <p:cNvSpPr>
              <a:spLocks noChangeArrowheads="1"/>
            </p:cNvSpPr>
            <p:nvPr/>
          </p:nvSpPr>
          <p:spPr bwMode="auto">
            <a:xfrm>
              <a:off x="4176" y="2112"/>
              <a:ext cx="1392" cy="5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45" name="Oval 29"/>
            <p:cNvSpPr>
              <a:spLocks noChangeArrowheads="1"/>
            </p:cNvSpPr>
            <p:nvPr/>
          </p:nvSpPr>
          <p:spPr bwMode="auto">
            <a:xfrm>
              <a:off x="2256" y="2160"/>
              <a:ext cx="864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652" name="Group 36"/>
          <p:cNvGrpSpPr>
            <a:grpSpLocks/>
          </p:cNvGrpSpPr>
          <p:nvPr/>
        </p:nvGrpSpPr>
        <p:grpSpPr bwMode="auto">
          <a:xfrm>
            <a:off x="457200" y="4495800"/>
            <a:ext cx="8534400" cy="914400"/>
            <a:chOff x="288" y="2832"/>
            <a:chExt cx="5376" cy="576"/>
          </a:xfrm>
        </p:grpSpPr>
        <p:sp>
          <p:nvSpPr>
            <p:cNvPr id="367649" name="Oval 33"/>
            <p:cNvSpPr>
              <a:spLocks noChangeArrowheads="1"/>
            </p:cNvSpPr>
            <p:nvPr/>
          </p:nvSpPr>
          <p:spPr bwMode="auto">
            <a:xfrm>
              <a:off x="288" y="2976"/>
              <a:ext cx="15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50" name="Oval 34"/>
            <p:cNvSpPr>
              <a:spLocks noChangeArrowheads="1"/>
            </p:cNvSpPr>
            <p:nvPr/>
          </p:nvSpPr>
          <p:spPr bwMode="auto">
            <a:xfrm>
              <a:off x="4272" y="2832"/>
              <a:ext cx="1392" cy="5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51" name="Oval 35"/>
            <p:cNvSpPr>
              <a:spLocks noChangeArrowheads="1"/>
            </p:cNvSpPr>
            <p:nvPr/>
          </p:nvSpPr>
          <p:spPr bwMode="auto">
            <a:xfrm>
              <a:off x="2208" y="2880"/>
              <a:ext cx="864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7653" name="Oval 37"/>
          <p:cNvSpPr>
            <a:spLocks noChangeArrowheads="1"/>
          </p:cNvSpPr>
          <p:nvPr/>
        </p:nvSpPr>
        <p:spPr bwMode="auto">
          <a:xfrm>
            <a:off x="304800" y="5334000"/>
            <a:ext cx="87630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7657" name="Group 41"/>
          <p:cNvGrpSpPr>
            <a:grpSpLocks/>
          </p:cNvGrpSpPr>
          <p:nvPr/>
        </p:nvGrpSpPr>
        <p:grpSpPr bwMode="auto">
          <a:xfrm>
            <a:off x="4946650" y="228600"/>
            <a:ext cx="3282950" cy="2362200"/>
            <a:chOff x="3116" y="144"/>
            <a:chExt cx="2068" cy="1488"/>
          </a:xfrm>
        </p:grpSpPr>
        <p:grpSp>
          <p:nvGrpSpPr>
            <p:cNvPr id="367634" name="Group 18"/>
            <p:cNvGrpSpPr>
              <a:grpSpLocks/>
            </p:cNvGrpSpPr>
            <p:nvPr/>
          </p:nvGrpSpPr>
          <p:grpSpPr bwMode="auto">
            <a:xfrm>
              <a:off x="3116" y="144"/>
              <a:ext cx="2068" cy="1488"/>
              <a:chOff x="3116" y="144"/>
              <a:chExt cx="2068" cy="1488"/>
            </a:xfrm>
          </p:grpSpPr>
          <p:grpSp>
            <p:nvGrpSpPr>
              <p:cNvPr id="367630" name="Group 14"/>
              <p:cNvGrpSpPr>
                <a:grpSpLocks/>
              </p:cNvGrpSpPr>
              <p:nvPr/>
            </p:nvGrpSpPr>
            <p:grpSpPr bwMode="auto">
              <a:xfrm>
                <a:off x="3116" y="144"/>
                <a:ext cx="915" cy="816"/>
                <a:chOff x="2016" y="3408"/>
                <a:chExt cx="915" cy="816"/>
              </a:xfrm>
            </p:grpSpPr>
            <p:sp>
              <p:nvSpPr>
                <p:cNvPr id="36762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016" y="3408"/>
                  <a:ext cx="91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+mj-lt"/>
                    </a:rPr>
                    <a:t>Maximum</a:t>
                  </a:r>
                </a:p>
              </p:txBody>
            </p:sp>
            <p:sp>
              <p:nvSpPr>
                <p:cNvPr id="36762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016" y="3672"/>
                  <a:ext cx="78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+mj-lt"/>
                    </a:rPr>
                    <a:t>Nominal</a:t>
                  </a:r>
                </a:p>
              </p:txBody>
            </p:sp>
            <p:sp>
              <p:nvSpPr>
                <p:cNvPr id="36762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017" y="3936"/>
                  <a:ext cx="88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+mj-lt"/>
                    </a:rPr>
                    <a:t>Minimum</a:t>
                  </a:r>
                </a:p>
              </p:txBody>
            </p:sp>
          </p:grpSp>
          <p:sp>
            <p:nvSpPr>
              <p:cNvPr id="367631" name="Oval 15"/>
              <p:cNvSpPr>
                <a:spLocks noChangeArrowheads="1"/>
              </p:cNvSpPr>
              <p:nvPr/>
            </p:nvSpPr>
            <p:spPr bwMode="auto">
              <a:xfrm>
                <a:off x="4320" y="1440"/>
                <a:ext cx="240" cy="19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2" name="Oval 16"/>
              <p:cNvSpPr>
                <a:spLocks noChangeArrowheads="1"/>
              </p:cNvSpPr>
              <p:nvPr/>
            </p:nvSpPr>
            <p:spPr bwMode="auto">
              <a:xfrm>
                <a:off x="4608" y="1440"/>
                <a:ext cx="240" cy="19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633" name="Oval 17"/>
              <p:cNvSpPr>
                <a:spLocks noChangeArrowheads="1"/>
              </p:cNvSpPr>
              <p:nvPr/>
            </p:nvSpPr>
            <p:spPr bwMode="auto">
              <a:xfrm>
                <a:off x="4944" y="1440"/>
                <a:ext cx="240" cy="19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7654" name="Line 38"/>
            <p:cNvSpPr>
              <a:spLocks noChangeShapeType="1"/>
            </p:cNvSpPr>
            <p:nvPr/>
          </p:nvSpPr>
          <p:spPr bwMode="auto">
            <a:xfrm>
              <a:off x="3984" y="864"/>
              <a:ext cx="384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7655" name="Line 39"/>
            <p:cNvSpPr>
              <a:spLocks noChangeShapeType="1"/>
            </p:cNvSpPr>
            <p:nvPr/>
          </p:nvSpPr>
          <p:spPr bwMode="auto">
            <a:xfrm>
              <a:off x="3936" y="576"/>
              <a:ext cx="720" cy="8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7656" name="Line 40"/>
            <p:cNvSpPr>
              <a:spLocks noChangeShapeType="1"/>
            </p:cNvSpPr>
            <p:nvPr/>
          </p:nvSpPr>
          <p:spPr bwMode="auto">
            <a:xfrm>
              <a:off x="4032" y="336"/>
              <a:ext cx="1056" cy="11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7660" name="Group 44"/>
          <p:cNvGrpSpPr>
            <a:grpSpLocks/>
          </p:cNvGrpSpPr>
          <p:nvPr/>
        </p:nvGrpSpPr>
        <p:grpSpPr bwMode="auto">
          <a:xfrm>
            <a:off x="320675" y="2693988"/>
            <a:ext cx="8534400" cy="914400"/>
            <a:chOff x="202" y="1697"/>
            <a:chExt cx="5376" cy="576"/>
          </a:xfrm>
        </p:grpSpPr>
        <p:sp>
          <p:nvSpPr>
            <p:cNvPr id="367640" name="Oval 24"/>
            <p:cNvSpPr>
              <a:spLocks noChangeArrowheads="1"/>
            </p:cNvSpPr>
            <p:nvPr/>
          </p:nvSpPr>
          <p:spPr bwMode="auto">
            <a:xfrm>
              <a:off x="202" y="1841"/>
              <a:ext cx="1440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41" name="Oval 25"/>
            <p:cNvSpPr>
              <a:spLocks noChangeArrowheads="1"/>
            </p:cNvSpPr>
            <p:nvPr/>
          </p:nvSpPr>
          <p:spPr bwMode="auto">
            <a:xfrm>
              <a:off x="4186" y="1697"/>
              <a:ext cx="1392" cy="5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42" name="Oval 26"/>
            <p:cNvSpPr>
              <a:spLocks noChangeArrowheads="1"/>
            </p:cNvSpPr>
            <p:nvPr/>
          </p:nvSpPr>
          <p:spPr bwMode="auto">
            <a:xfrm>
              <a:off x="2266" y="1745"/>
              <a:ext cx="864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658" name="Text Box 42"/>
            <p:cNvSpPr txBox="1">
              <a:spLocks noChangeArrowheads="1"/>
            </p:cNvSpPr>
            <p:nvPr/>
          </p:nvSpPr>
          <p:spPr bwMode="auto">
            <a:xfrm>
              <a:off x="3600" y="1824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</a:rPr>
                <a:t>~70%</a:t>
              </a:r>
            </a:p>
          </p:txBody>
        </p: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26" grpId="0" animBg="1"/>
      <p:bldP spid="367638" grpId="0" animBg="1"/>
      <p:bldP spid="36765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19" name="Rectangle 2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457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CC"/>
                </a:solidFill>
              </a:rPr>
              <a:t>Sample Data Sheet (Part 5)</a:t>
            </a:r>
            <a:endParaRPr lang="en-US" dirty="0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3"/>
          <a:srcRect l="9698" r="4996" b="59857"/>
          <a:stretch>
            <a:fillRect/>
          </a:stretch>
        </p:blipFill>
        <p:spPr bwMode="auto">
          <a:xfrm>
            <a:off x="76200" y="-114300"/>
            <a:ext cx="90678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6595" name="Oval 3"/>
          <p:cNvSpPr>
            <a:spLocks noChangeArrowheads="1"/>
          </p:cNvSpPr>
          <p:nvPr/>
        </p:nvSpPr>
        <p:spPr bwMode="auto">
          <a:xfrm>
            <a:off x="457200" y="2590800"/>
            <a:ext cx="685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6599" name="Group 7"/>
          <p:cNvGrpSpPr>
            <a:grpSpLocks/>
          </p:cNvGrpSpPr>
          <p:nvPr/>
        </p:nvGrpSpPr>
        <p:grpSpPr bwMode="auto">
          <a:xfrm>
            <a:off x="76200" y="117475"/>
            <a:ext cx="4079875" cy="1406525"/>
            <a:chOff x="48" y="554"/>
            <a:chExt cx="2570" cy="886"/>
          </a:xfrm>
        </p:grpSpPr>
        <p:sp>
          <p:nvSpPr>
            <p:cNvPr id="366596" name="Text Box 4"/>
            <p:cNvSpPr txBox="1">
              <a:spLocks noChangeArrowheads="1"/>
            </p:cNvSpPr>
            <p:nvPr/>
          </p:nvSpPr>
          <p:spPr bwMode="auto">
            <a:xfrm>
              <a:off x="129" y="554"/>
              <a:ext cx="248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+mj-lt"/>
                </a:rPr>
                <a:t>Sometimes called “dc section”</a:t>
              </a:r>
            </a:p>
          </p:txBody>
        </p:sp>
        <p:sp>
          <p:nvSpPr>
            <p:cNvPr id="366597" name="Oval 5"/>
            <p:cNvSpPr>
              <a:spLocks noChangeArrowheads="1"/>
            </p:cNvSpPr>
            <p:nvPr/>
          </p:nvSpPr>
          <p:spPr bwMode="auto">
            <a:xfrm>
              <a:off x="48" y="1200"/>
              <a:ext cx="168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6598" name="Oval 6"/>
          <p:cNvSpPr>
            <a:spLocks noChangeArrowheads="1"/>
          </p:cNvSpPr>
          <p:nvPr/>
        </p:nvSpPr>
        <p:spPr bwMode="auto">
          <a:xfrm>
            <a:off x="457200" y="3733800"/>
            <a:ext cx="685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6603" name="Group 11"/>
          <p:cNvGrpSpPr>
            <a:grpSpLocks/>
          </p:cNvGrpSpPr>
          <p:nvPr/>
        </p:nvGrpSpPr>
        <p:grpSpPr bwMode="auto">
          <a:xfrm>
            <a:off x="2590800" y="2362200"/>
            <a:ext cx="5181600" cy="381000"/>
            <a:chOff x="1632" y="1968"/>
            <a:chExt cx="3264" cy="240"/>
          </a:xfrm>
        </p:grpSpPr>
        <p:sp>
          <p:nvSpPr>
            <p:cNvPr id="366600" name="Oval 8"/>
            <p:cNvSpPr>
              <a:spLocks noChangeArrowheads="1"/>
            </p:cNvSpPr>
            <p:nvPr/>
          </p:nvSpPr>
          <p:spPr bwMode="auto">
            <a:xfrm>
              <a:off x="4608" y="1968"/>
              <a:ext cx="288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01" name="Oval 9"/>
            <p:cNvSpPr>
              <a:spLocks noChangeArrowheads="1"/>
            </p:cNvSpPr>
            <p:nvPr/>
          </p:nvSpPr>
          <p:spPr bwMode="auto">
            <a:xfrm>
              <a:off x="1632" y="1968"/>
              <a:ext cx="72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02" name="Oval 10"/>
            <p:cNvSpPr>
              <a:spLocks noChangeArrowheads="1"/>
            </p:cNvSpPr>
            <p:nvPr/>
          </p:nvSpPr>
          <p:spPr bwMode="auto">
            <a:xfrm>
              <a:off x="2496" y="1968"/>
              <a:ext cx="336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6608" name="Group 16"/>
          <p:cNvGrpSpPr>
            <a:grpSpLocks/>
          </p:cNvGrpSpPr>
          <p:nvPr/>
        </p:nvGrpSpPr>
        <p:grpSpPr bwMode="auto">
          <a:xfrm>
            <a:off x="2590800" y="2819400"/>
            <a:ext cx="5181600" cy="609600"/>
            <a:chOff x="1632" y="2256"/>
            <a:chExt cx="3264" cy="384"/>
          </a:xfrm>
        </p:grpSpPr>
        <p:sp>
          <p:nvSpPr>
            <p:cNvPr id="366605" name="Oval 13"/>
            <p:cNvSpPr>
              <a:spLocks noChangeArrowheads="1"/>
            </p:cNvSpPr>
            <p:nvPr/>
          </p:nvSpPr>
          <p:spPr bwMode="auto">
            <a:xfrm>
              <a:off x="4608" y="2256"/>
              <a:ext cx="288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06" name="Oval 14"/>
            <p:cNvSpPr>
              <a:spLocks noChangeArrowheads="1"/>
            </p:cNvSpPr>
            <p:nvPr/>
          </p:nvSpPr>
          <p:spPr bwMode="auto">
            <a:xfrm>
              <a:off x="1632" y="2400"/>
              <a:ext cx="72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07" name="Oval 15"/>
            <p:cNvSpPr>
              <a:spLocks noChangeArrowheads="1"/>
            </p:cNvSpPr>
            <p:nvPr/>
          </p:nvSpPr>
          <p:spPr bwMode="auto">
            <a:xfrm>
              <a:off x="2496" y="2256"/>
              <a:ext cx="336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6613" name="Group 21"/>
          <p:cNvGrpSpPr>
            <a:grpSpLocks/>
          </p:cNvGrpSpPr>
          <p:nvPr/>
        </p:nvGrpSpPr>
        <p:grpSpPr bwMode="auto">
          <a:xfrm>
            <a:off x="2590800" y="3505200"/>
            <a:ext cx="5715000" cy="381000"/>
            <a:chOff x="1632" y="2688"/>
            <a:chExt cx="3600" cy="240"/>
          </a:xfrm>
        </p:grpSpPr>
        <p:sp>
          <p:nvSpPr>
            <p:cNvPr id="366610" name="Oval 18"/>
            <p:cNvSpPr>
              <a:spLocks noChangeArrowheads="1"/>
            </p:cNvSpPr>
            <p:nvPr/>
          </p:nvSpPr>
          <p:spPr bwMode="auto">
            <a:xfrm>
              <a:off x="4944" y="2688"/>
              <a:ext cx="288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11" name="Oval 19"/>
            <p:cNvSpPr>
              <a:spLocks noChangeArrowheads="1"/>
            </p:cNvSpPr>
            <p:nvPr/>
          </p:nvSpPr>
          <p:spPr bwMode="auto">
            <a:xfrm>
              <a:off x="1632" y="2688"/>
              <a:ext cx="72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12" name="Oval 20"/>
            <p:cNvSpPr>
              <a:spLocks noChangeArrowheads="1"/>
            </p:cNvSpPr>
            <p:nvPr/>
          </p:nvSpPr>
          <p:spPr bwMode="auto">
            <a:xfrm>
              <a:off x="2496" y="2688"/>
              <a:ext cx="336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6618" name="Group 26"/>
          <p:cNvGrpSpPr>
            <a:grpSpLocks/>
          </p:cNvGrpSpPr>
          <p:nvPr/>
        </p:nvGrpSpPr>
        <p:grpSpPr bwMode="auto">
          <a:xfrm>
            <a:off x="2590800" y="3962400"/>
            <a:ext cx="5715000" cy="609600"/>
            <a:chOff x="1632" y="2976"/>
            <a:chExt cx="3600" cy="384"/>
          </a:xfrm>
        </p:grpSpPr>
        <p:sp>
          <p:nvSpPr>
            <p:cNvPr id="366615" name="Oval 23"/>
            <p:cNvSpPr>
              <a:spLocks noChangeArrowheads="1"/>
            </p:cNvSpPr>
            <p:nvPr/>
          </p:nvSpPr>
          <p:spPr bwMode="auto">
            <a:xfrm>
              <a:off x="4944" y="2976"/>
              <a:ext cx="288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16" name="Oval 24"/>
            <p:cNvSpPr>
              <a:spLocks noChangeArrowheads="1"/>
            </p:cNvSpPr>
            <p:nvPr/>
          </p:nvSpPr>
          <p:spPr bwMode="auto">
            <a:xfrm>
              <a:off x="1632" y="3120"/>
              <a:ext cx="72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617" name="Oval 25"/>
            <p:cNvSpPr>
              <a:spLocks noChangeArrowheads="1"/>
            </p:cNvSpPr>
            <p:nvPr/>
          </p:nvSpPr>
          <p:spPr bwMode="auto">
            <a:xfrm>
              <a:off x="2496" y="2976"/>
              <a:ext cx="336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79828" y="5232737"/>
            <a:ext cx="9064171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err="1"/>
              <a:t>Voh</a:t>
            </a:r>
            <a:r>
              <a:rPr lang="en-US" sz="1400" dirty="0"/>
              <a:t> conditions:</a:t>
            </a:r>
          </a:p>
          <a:p>
            <a:r>
              <a:rPr lang="en-US" sz="1400" dirty="0" err="1"/>
              <a:t>Ioh</a:t>
            </a:r>
            <a:r>
              <a:rPr lang="en-US" sz="1400" dirty="0"/>
              <a:t> = -20uA represents fairly normal conditions of sourcing current and results in a </a:t>
            </a:r>
            <a:r>
              <a:rPr lang="en-US" sz="1400" dirty="0" err="1"/>
              <a:t>Voh</a:t>
            </a:r>
            <a:r>
              <a:rPr lang="en-US" sz="1400" dirty="0"/>
              <a:t> of approximately Vcc-0.10</a:t>
            </a:r>
          </a:p>
          <a:p>
            <a:r>
              <a:rPr lang="en-US" sz="1400" dirty="0" err="1"/>
              <a:t>Ioh</a:t>
            </a:r>
            <a:r>
              <a:rPr lang="en-US" sz="1400" dirty="0"/>
              <a:t> - -5.2mA represents high loading (TTL?) and we see a subsequent drop in the guaranteed </a:t>
            </a:r>
            <a:r>
              <a:rPr lang="en-US" sz="1400" dirty="0" err="1"/>
              <a:t>Voh</a:t>
            </a:r>
            <a:r>
              <a:rPr lang="en-US" sz="1400" dirty="0"/>
              <a:t> value</a:t>
            </a:r>
          </a:p>
          <a:p>
            <a:endParaRPr lang="en-US" sz="1400" dirty="0"/>
          </a:p>
          <a:p>
            <a:r>
              <a:rPr lang="en-US" sz="1400" dirty="0"/>
              <a:t>Similarly for Vol</a:t>
            </a:r>
          </a:p>
          <a:p>
            <a:r>
              <a:rPr lang="en-US" sz="1400" dirty="0" err="1"/>
              <a:t>Iol</a:t>
            </a:r>
            <a:r>
              <a:rPr lang="en-US" sz="1400" dirty="0"/>
              <a:t> of 20uA results in max Vol of 0.1V (</a:t>
            </a:r>
            <a:r>
              <a:rPr lang="en-US" sz="1400" dirty="0" err="1"/>
              <a:t>Gnd</a:t>
            </a:r>
            <a:r>
              <a:rPr lang="en-US" sz="1400" dirty="0"/>
              <a:t> + 0.1)</a:t>
            </a:r>
          </a:p>
          <a:p>
            <a:r>
              <a:rPr lang="en-US" sz="1400" dirty="0" err="1"/>
              <a:t>Iol</a:t>
            </a:r>
            <a:r>
              <a:rPr lang="en-US" sz="1400" dirty="0"/>
              <a:t> of 5.2mA results in max Vol of 0.33V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5" grpId="0" animBg="1"/>
      <p:bldP spid="3665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1026"/>
          <p:cNvPicPr>
            <a:picLocks noChangeAspect="1" noChangeArrowheads="1"/>
          </p:cNvPicPr>
          <p:nvPr/>
        </p:nvPicPr>
        <p:blipFill>
          <a:blip r:embed="rId3"/>
          <a:srcRect l="9698" t="39624" r="5667" b="41180"/>
          <a:stretch>
            <a:fillRect/>
          </a:stretch>
        </p:blipFill>
        <p:spPr bwMode="auto">
          <a:xfrm>
            <a:off x="0" y="1022577"/>
            <a:ext cx="91440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6771" name="Group 1027"/>
          <p:cNvGrpSpPr>
            <a:grpSpLocks/>
          </p:cNvGrpSpPr>
          <p:nvPr/>
        </p:nvGrpSpPr>
        <p:grpSpPr bwMode="auto">
          <a:xfrm>
            <a:off x="0" y="14514"/>
            <a:ext cx="4081463" cy="1406525"/>
            <a:chOff x="48" y="554"/>
            <a:chExt cx="2571" cy="886"/>
          </a:xfrm>
        </p:grpSpPr>
        <p:sp>
          <p:nvSpPr>
            <p:cNvPr id="416772" name="Text Box 1028"/>
            <p:cNvSpPr txBox="1">
              <a:spLocks noChangeArrowheads="1"/>
            </p:cNvSpPr>
            <p:nvPr/>
          </p:nvSpPr>
          <p:spPr bwMode="auto">
            <a:xfrm>
              <a:off x="135" y="554"/>
              <a:ext cx="24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+mj-lt"/>
                </a:rPr>
                <a:t>Sometimes called “ac section”</a:t>
              </a:r>
            </a:p>
          </p:txBody>
        </p:sp>
        <p:sp>
          <p:nvSpPr>
            <p:cNvPr id="416773" name="Oval 1029"/>
            <p:cNvSpPr>
              <a:spLocks noChangeArrowheads="1"/>
            </p:cNvSpPr>
            <p:nvPr/>
          </p:nvSpPr>
          <p:spPr bwMode="auto">
            <a:xfrm>
              <a:off x="48" y="1200"/>
              <a:ext cx="1680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6780" name="Group 1036"/>
          <p:cNvGrpSpPr>
            <a:grpSpLocks/>
          </p:cNvGrpSpPr>
          <p:nvPr/>
        </p:nvGrpSpPr>
        <p:grpSpPr bwMode="auto">
          <a:xfrm>
            <a:off x="381000" y="2259239"/>
            <a:ext cx="8534400" cy="457200"/>
            <a:chOff x="240" y="2064"/>
            <a:chExt cx="5376" cy="288"/>
          </a:xfrm>
        </p:grpSpPr>
        <p:sp>
          <p:nvSpPr>
            <p:cNvPr id="416774" name="Oval 1030"/>
            <p:cNvSpPr>
              <a:spLocks noChangeArrowheads="1"/>
            </p:cNvSpPr>
            <p:nvPr/>
          </p:nvSpPr>
          <p:spPr bwMode="auto">
            <a:xfrm>
              <a:off x="240" y="2112"/>
              <a:ext cx="432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76" name="Oval 1032"/>
            <p:cNvSpPr>
              <a:spLocks noChangeArrowheads="1"/>
            </p:cNvSpPr>
            <p:nvPr/>
          </p:nvSpPr>
          <p:spPr bwMode="auto">
            <a:xfrm>
              <a:off x="4992" y="2064"/>
              <a:ext cx="624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77" name="Oval 1033"/>
            <p:cNvSpPr>
              <a:spLocks noChangeArrowheads="1"/>
            </p:cNvSpPr>
            <p:nvPr/>
          </p:nvSpPr>
          <p:spPr bwMode="auto">
            <a:xfrm>
              <a:off x="1104" y="2064"/>
              <a:ext cx="384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78" name="Oval 1034"/>
            <p:cNvSpPr>
              <a:spLocks noChangeArrowheads="1"/>
            </p:cNvSpPr>
            <p:nvPr/>
          </p:nvSpPr>
          <p:spPr bwMode="auto">
            <a:xfrm>
              <a:off x="2592" y="2064"/>
              <a:ext cx="336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79" name="Oval 1035"/>
            <p:cNvSpPr>
              <a:spLocks noChangeArrowheads="1"/>
            </p:cNvSpPr>
            <p:nvPr/>
          </p:nvSpPr>
          <p:spPr bwMode="auto">
            <a:xfrm>
              <a:off x="1968" y="2064"/>
              <a:ext cx="384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6787" name="Group 1043"/>
          <p:cNvGrpSpPr>
            <a:grpSpLocks/>
          </p:cNvGrpSpPr>
          <p:nvPr/>
        </p:nvGrpSpPr>
        <p:grpSpPr bwMode="auto">
          <a:xfrm>
            <a:off x="381000" y="2945039"/>
            <a:ext cx="8534400" cy="457200"/>
            <a:chOff x="240" y="2496"/>
            <a:chExt cx="5376" cy="288"/>
          </a:xfrm>
        </p:grpSpPr>
        <p:sp>
          <p:nvSpPr>
            <p:cNvPr id="416782" name="Oval 1038"/>
            <p:cNvSpPr>
              <a:spLocks noChangeArrowheads="1"/>
            </p:cNvSpPr>
            <p:nvPr/>
          </p:nvSpPr>
          <p:spPr bwMode="auto">
            <a:xfrm>
              <a:off x="240" y="2496"/>
              <a:ext cx="432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83" name="Oval 1039"/>
            <p:cNvSpPr>
              <a:spLocks noChangeArrowheads="1"/>
            </p:cNvSpPr>
            <p:nvPr/>
          </p:nvSpPr>
          <p:spPr bwMode="auto">
            <a:xfrm>
              <a:off x="4992" y="2496"/>
              <a:ext cx="624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85" name="Oval 1041"/>
            <p:cNvSpPr>
              <a:spLocks noChangeArrowheads="1"/>
            </p:cNvSpPr>
            <p:nvPr/>
          </p:nvSpPr>
          <p:spPr bwMode="auto">
            <a:xfrm>
              <a:off x="2592" y="2544"/>
              <a:ext cx="336" cy="2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7256" y="3799344"/>
            <a:ext cx="7088414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Include “From (Input) and To (Output)” because in more complex devices there will be multiple paths and multiple outputs.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this device single </a:t>
            </a:r>
            <a:r>
              <a:rPr lang="en-US" dirty="0" err="1"/>
              <a:t>Tpd</a:t>
            </a:r>
            <a:r>
              <a:rPr lang="en-US" dirty="0"/>
              <a:t> (worst case of </a:t>
            </a:r>
            <a:r>
              <a:rPr lang="en-US" dirty="0" err="1"/>
              <a:t>Tplh</a:t>
            </a:r>
            <a:r>
              <a:rPr lang="en-US" dirty="0"/>
              <a:t> and </a:t>
            </a:r>
            <a:r>
              <a:rPr lang="en-US" dirty="0" err="1"/>
              <a:t>Tphl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Similary</a:t>
            </a:r>
            <a:r>
              <a:rPr lang="en-US" dirty="0"/>
              <a:t> Tt instead of </a:t>
            </a:r>
            <a:r>
              <a:rPr lang="en-US" dirty="0" err="1"/>
              <a:t>Tf</a:t>
            </a:r>
            <a:r>
              <a:rPr lang="en-US" dirty="0"/>
              <a:t> and </a:t>
            </a:r>
            <a:r>
              <a:rPr lang="en-US" dirty="0" err="1"/>
              <a:t>Tr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Device Name and Package Designators</a:t>
            </a:r>
          </a:p>
        </p:txBody>
      </p:sp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32" y="120256"/>
            <a:ext cx="8993868" cy="67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D60D-7EF7-42BD-A566-43F06D91F44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Detailed Schematic Using ICs</a:t>
            </a:r>
          </a:p>
        </p:txBody>
      </p:sp>
      <p:pic>
        <p:nvPicPr>
          <p:cNvPr id="373764" name="Picture 4" descr="C:\Sandige\3\tiff\021.tif"/>
          <p:cNvPicPr>
            <a:picLocks noChangeAspect="1" noChangeArrowheads="1"/>
          </p:cNvPicPr>
          <p:nvPr/>
        </p:nvPicPr>
        <p:blipFill>
          <a:blip r:embed="rId2"/>
          <a:srcRect b="8955"/>
          <a:stretch>
            <a:fillRect/>
          </a:stretch>
        </p:blipFill>
        <p:spPr bwMode="auto">
          <a:xfrm>
            <a:off x="152400" y="152400"/>
            <a:ext cx="8991600" cy="655002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823F-0E2B-4AFE-9070-1606D6732A0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1800" dirty="0"/>
              <a:t>Prof. Mark G. Faust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Taxonomies of ICs</a:t>
            </a:r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Technology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Bipolar</a:t>
            </a:r>
          </a:p>
          <a:p>
            <a:pPr lvl="2"/>
            <a:r>
              <a:rPr lang="en-US" dirty="0"/>
              <a:t>TTL (Transistor-Transistor Logic)</a:t>
            </a:r>
          </a:p>
          <a:p>
            <a:pPr lvl="2"/>
            <a:r>
              <a:rPr lang="en-US" dirty="0"/>
              <a:t>ECL (Emitter Coupled Logic)</a:t>
            </a:r>
          </a:p>
          <a:p>
            <a:pPr lvl="2"/>
            <a:r>
              <a:rPr lang="en-US" dirty="0"/>
              <a:t>others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CMOS</a:t>
            </a:r>
          </a:p>
        </p:txBody>
      </p:sp>
      <p:sp>
        <p:nvSpPr>
          <p:cNvPr id="333831" name="Rectangle 7"/>
          <p:cNvSpPr>
            <a:spLocks noChangeArrowheads="1"/>
          </p:cNvSpPr>
          <p:nvPr/>
        </p:nvSpPr>
        <p:spPr bwMode="auto">
          <a:xfrm>
            <a:off x="3352800" y="3581400"/>
            <a:ext cx="525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/>
              <a:t>Advantages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/>
              <a:t>Inexpensive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/>
              <a:t>High level of integration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/>
              <a:t>High speed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/>
              <a:t>Very low quiescent (static) power consumption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/>
              <a:t>“Rail-to-Rail” outputs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/>
              <a:t>Disadvantages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/>
              <a:t>Susceptible to electrostatic discharge (ESD) damage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/>
              <a:t>Susceptible to “latch-up”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/>
              <a:t>Has become dominant logic technology</a:t>
            </a:r>
          </a:p>
        </p:txBody>
      </p:sp>
      <p:sp>
        <p:nvSpPr>
          <p:cNvPr id="333832" name="AutoShape 8"/>
          <p:cNvSpPr>
            <a:spLocks/>
          </p:cNvSpPr>
          <p:nvPr/>
        </p:nvSpPr>
        <p:spPr bwMode="auto">
          <a:xfrm>
            <a:off x="2819400" y="3657600"/>
            <a:ext cx="457200" cy="2971800"/>
          </a:xfrm>
          <a:prstGeom prst="leftBrace">
            <a:avLst>
              <a:gd name="adj1" fmla="val 5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Taxonomies of ICs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Families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TTL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STD TTL: Standard TTL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LS TTL: Low Power </a:t>
            </a:r>
            <a:r>
              <a:rPr lang="en-US" sz="2000" dirty="0" err="1"/>
              <a:t>Schottky</a:t>
            </a:r>
            <a:r>
              <a:rPr lang="en-US" sz="2000" dirty="0"/>
              <a:t> TTL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AS TTL: Advanced </a:t>
            </a:r>
            <a:r>
              <a:rPr lang="en-US" sz="2000" dirty="0" err="1"/>
              <a:t>Schottky</a:t>
            </a:r>
            <a:r>
              <a:rPr lang="en-US" sz="2000" dirty="0"/>
              <a:t> TTL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ALS TTL: Advanced Low Power </a:t>
            </a:r>
            <a:r>
              <a:rPr lang="en-US" sz="2000" dirty="0" err="1"/>
              <a:t>Schottky</a:t>
            </a:r>
            <a:r>
              <a:rPr lang="en-US" sz="2000" dirty="0"/>
              <a:t> TTL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F/FAST TTL: Fairchild Advanced </a:t>
            </a:r>
            <a:r>
              <a:rPr lang="en-US" sz="2000" dirty="0" err="1"/>
              <a:t>Schottky</a:t>
            </a:r>
            <a:r>
              <a:rPr lang="en-US" sz="2000" dirty="0"/>
              <a:t> TTL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CMOS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AC: Advanced CMOS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ACT: Advanced CMOS (TTL Compatible)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HC: High Speed CMOS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HCT: High Speed CMOS (TTL Compatible)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2"/>
          <a:srcRect l="2439" r="4065"/>
          <a:stretch>
            <a:fillRect/>
          </a:stretch>
        </p:blipFill>
        <p:spPr bwMode="auto">
          <a:xfrm>
            <a:off x="228600" y="990600"/>
            <a:ext cx="8763000" cy="506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048"/>
            <a:ext cx="7772400" cy="911352"/>
          </a:xfrm>
          <a:solidFill>
            <a:srgbClr val="FFFF00"/>
          </a:solidFill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Circuit Costs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315200" y="4836770"/>
            <a:ext cx="623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Die</a:t>
            </a:r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8001000" y="4303370"/>
            <a:ext cx="152400" cy="152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7620000" y="4455770"/>
            <a:ext cx="3810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996" name="Object 4"/>
          <p:cNvGraphicFramePr>
            <a:graphicFrameLocks noChangeAspect="1"/>
          </p:cNvGraphicFramePr>
          <p:nvPr/>
        </p:nvGraphicFramePr>
        <p:xfrm>
          <a:off x="685800" y="1270000"/>
          <a:ext cx="3965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67" name="Photo Editor Photo" r:id="rId3" imgW="7621064" imgH="7811590" progId="">
                  <p:embed/>
                </p:oleObj>
              </mc:Choice>
              <mc:Fallback>
                <p:oleObj name="Photo Editor Photo" r:id="rId3" imgW="7621064" imgH="781159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70000"/>
                        <a:ext cx="3965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999" name="Line 7"/>
          <p:cNvSpPr>
            <a:spLocks noChangeShapeType="1"/>
          </p:cNvSpPr>
          <p:nvPr/>
        </p:nvSpPr>
        <p:spPr bwMode="auto">
          <a:xfrm>
            <a:off x="3429000" y="3276600"/>
            <a:ext cx="129540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3000" name="Line 8"/>
          <p:cNvSpPr>
            <a:spLocks noChangeShapeType="1"/>
          </p:cNvSpPr>
          <p:nvPr/>
        </p:nvSpPr>
        <p:spPr bwMode="auto">
          <a:xfrm>
            <a:off x="3733800" y="3048000"/>
            <a:ext cx="502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3001" name="Line 9"/>
          <p:cNvSpPr>
            <a:spLocks noChangeShapeType="1"/>
          </p:cNvSpPr>
          <p:nvPr/>
        </p:nvSpPr>
        <p:spPr bwMode="auto">
          <a:xfrm flipH="1" flipV="1">
            <a:off x="3429000" y="3048000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3002" name="Line 10"/>
          <p:cNvSpPr>
            <a:spLocks noChangeShapeType="1"/>
          </p:cNvSpPr>
          <p:nvPr/>
        </p:nvSpPr>
        <p:spPr bwMode="auto">
          <a:xfrm>
            <a:off x="3810000" y="3276600"/>
            <a:ext cx="502920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12998" name="Object 6"/>
          <p:cNvGraphicFramePr>
            <a:graphicFrameLocks noChangeAspect="1"/>
          </p:cNvGraphicFramePr>
          <p:nvPr/>
        </p:nvGraphicFramePr>
        <p:xfrm>
          <a:off x="4724400" y="3657600"/>
          <a:ext cx="4116388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68" name="Photo Editor Photo" r:id="rId5" imgW="7621064" imgH="6516010" progId="">
                  <p:embed/>
                </p:oleObj>
              </mc:Choice>
              <mc:Fallback>
                <p:oleObj name="Photo Editor Photo" r:id="rId5" imgW="7621064" imgH="651601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2598"/>
                      <a:stretch>
                        <a:fillRect/>
                      </a:stretch>
                    </p:blipFill>
                    <p:spPr bwMode="auto">
                      <a:xfrm>
                        <a:off x="4724400" y="3657600"/>
                        <a:ext cx="4116388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 </a:t>
            </a:r>
            <a:r>
              <a:rPr lang="en-US" dirty="0" err="1"/>
              <a:t>Opteron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Wafer Probing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023-E50F-4960-A2D6-52B52BEA023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581400"/>
            <a:ext cx="3276600" cy="2544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5090530" cy="336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3716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1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25992</TotalTime>
  <Words>1258</Words>
  <Application>Microsoft Office PowerPoint</Application>
  <PresentationFormat>On-screen Show (4:3)</PresentationFormat>
  <Paragraphs>282</Paragraphs>
  <Slides>45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Symbol</vt:lpstr>
      <vt:lpstr>Times New Roman</vt:lpstr>
      <vt:lpstr>Default Design</vt:lpstr>
      <vt:lpstr>Photo Editor Photo</vt:lpstr>
      <vt:lpstr>Equation</vt:lpstr>
      <vt:lpstr>Lecture 7</vt:lpstr>
      <vt:lpstr>Taxonomies of ICs</vt:lpstr>
      <vt:lpstr>Taxonomies of ICs</vt:lpstr>
      <vt:lpstr>Taxonomies of ICs</vt:lpstr>
      <vt:lpstr>Taxonomies of ICs</vt:lpstr>
      <vt:lpstr>Taxonomies of ICs</vt:lpstr>
      <vt:lpstr>Integrated Circuit Costs</vt:lpstr>
      <vt:lpstr>AMD Opteron</vt:lpstr>
      <vt:lpstr>Wafer Probing</vt:lpstr>
      <vt:lpstr>DIP (Dual In-Line Package) Details</vt:lpstr>
      <vt:lpstr>Additional IC Package Types</vt:lpstr>
      <vt:lpstr>Surface Mount (SMT) PCB Assembly</vt:lpstr>
      <vt:lpstr>PowerPoint Presentation</vt:lpstr>
      <vt:lpstr>PowerPoint Presentation</vt:lpstr>
      <vt:lpstr>Key IC Parameters</vt:lpstr>
      <vt:lpstr>Key IC Parameters</vt:lpstr>
      <vt:lpstr>Vcc – Power Supply Voltage</vt:lpstr>
      <vt:lpstr>Logic Levels</vt:lpstr>
      <vt:lpstr>Logic Levels</vt:lpstr>
      <vt:lpstr>Logic Levels</vt:lpstr>
      <vt:lpstr>Logic Levels</vt:lpstr>
      <vt:lpstr>Noise Margin</vt:lpstr>
      <vt:lpstr>Family Logic Level Comparison</vt:lpstr>
      <vt:lpstr>Propagation Delay</vt:lpstr>
      <vt:lpstr>Propagation Delay (Tpd, Tplh, Tphl)</vt:lpstr>
      <vt:lpstr>Rise and Fall Time</vt:lpstr>
      <vt:lpstr>Rise and Fall Time (Tr, Tf)</vt:lpstr>
      <vt:lpstr>CMOS Voltage vs. Speed</vt:lpstr>
      <vt:lpstr>Fan-Out</vt:lpstr>
      <vt:lpstr>Current and Fan-Out</vt:lpstr>
      <vt:lpstr>Fan-Out</vt:lpstr>
      <vt:lpstr>Fan-Out</vt:lpstr>
      <vt:lpstr>Power Dissipation</vt:lpstr>
      <vt:lpstr>Power Dissipation</vt:lpstr>
      <vt:lpstr>CMOS Voltage Roadmap</vt:lpstr>
      <vt:lpstr>Product Life Cycle</vt:lpstr>
      <vt:lpstr>Sample Data Sheet (Part 1)</vt:lpstr>
      <vt:lpstr>Sample Data Sheet (Part 2)</vt:lpstr>
      <vt:lpstr>Sample Data Sheet (Part 3)</vt:lpstr>
      <vt:lpstr>PowerPoint Presentation</vt:lpstr>
      <vt:lpstr>Sample Data Sheet (Part 5)</vt:lpstr>
      <vt:lpstr>PowerPoint Presentation</vt:lpstr>
      <vt:lpstr>Device Name and Package Designators</vt:lpstr>
      <vt:lpstr>Detailed Schematic Using ICs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171</dc:title>
  <dc:creator>Mark G. Faust</dc:creator>
  <cp:lastModifiedBy>mperkows</cp:lastModifiedBy>
  <cp:revision>357</cp:revision>
  <dcterms:created xsi:type="dcterms:W3CDTF">2004-07-30T14:54:42Z</dcterms:created>
  <dcterms:modified xsi:type="dcterms:W3CDTF">2017-03-26T22:19:22Z</dcterms:modified>
</cp:coreProperties>
</file>